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81" r:id="rId3"/>
    <p:sldId id="282" r:id="rId4"/>
    <p:sldId id="267" r:id="rId5"/>
    <p:sldId id="274" r:id="rId6"/>
    <p:sldId id="272" r:id="rId7"/>
    <p:sldId id="277" r:id="rId8"/>
    <p:sldId id="257" r:id="rId9"/>
    <p:sldId id="273" r:id="rId10"/>
    <p:sldId id="26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7F8C"/>
    <a:srgbClr val="45CAC7"/>
    <a:srgbClr val="00D4AB"/>
    <a:srgbClr val="E3E7EB"/>
    <a:srgbClr val="27AFAC"/>
    <a:srgbClr val="F1FFFA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 autoAdjust="0"/>
    <p:restoredTop sz="75240"/>
  </p:normalViewPr>
  <p:slideViewPr>
    <p:cSldViewPr snapToGrid="0">
      <p:cViewPr varScale="1">
        <p:scale>
          <a:sx n="89" d="100"/>
          <a:sy n="89" d="100"/>
        </p:scale>
        <p:origin x="952" y="176"/>
      </p:cViewPr>
      <p:guideLst>
        <p:guide pos="415"/>
        <p:guide pos="7256"/>
        <p:guide orient="horz" pos="640"/>
        <p:guide orient="horz" pos="686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3DA7D-5533-F645-9732-40A22640D768}" type="datetimeFigureOut">
              <a:rPr kumimoji="1" lang="zh-CN" altLang="en-US" smtClean="0"/>
              <a:t>2022/6/11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32175-6520-6941-A6C0-2F3F37799A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366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大家好，评委老师好，我们是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Sniper</a:t>
            </a:r>
            <a:r>
              <a:rPr kumimoji="1" lang="zh-CN" altLang="en-US" dirty="0"/>
              <a:t>战队，我是这次的领队队长，我叫张翅。</a:t>
            </a:r>
            <a:endParaRPr kumimoji="1" lang="en-US" altLang="zh-CN" dirty="0"/>
          </a:p>
          <a:p>
            <a:r>
              <a:rPr kumimoji="1" lang="zh-CN" altLang="en-US" dirty="0"/>
              <a:t>我们本次参赛项目是：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展示分为两个模块，产品介绍、合约设计。由我和我的</a:t>
            </a:r>
            <a:r>
              <a:rPr kumimoji="1" lang="en-US" altLang="zh-CN" dirty="0" err="1"/>
              <a:t>panterner</a:t>
            </a:r>
            <a:r>
              <a:rPr kumimoji="1" lang="zh-CN" altLang="en-US" dirty="0"/>
              <a:t> 邵亚奇共同完成。</a:t>
            </a:r>
            <a:endParaRPr kumimoji="1" lang="en-US" altLang="zh-CN" dirty="0"/>
          </a:p>
          <a:p>
            <a:r>
              <a:rPr kumimoji="1" lang="zh-CN" altLang="en-US" dirty="0"/>
              <a:t>好，进入正题，首先我要讲一下，为什么我们要做这个项目。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1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大家知道，从去年开始，</a:t>
            </a:r>
            <a:r>
              <a:rPr kumimoji="1" lang="en-US" altLang="zh-CN" dirty="0"/>
              <a:t>NFT</a:t>
            </a:r>
            <a:r>
              <a:rPr kumimoji="1" lang="zh-CN" altLang="en-US" dirty="0"/>
              <a:t>是相当的火热；</a:t>
            </a:r>
            <a:endParaRPr kumimoji="1" lang="en-US" altLang="zh-CN" dirty="0"/>
          </a:p>
          <a:p>
            <a:r>
              <a:rPr kumimoji="1" lang="zh-CN" altLang="en-US" dirty="0"/>
              <a:t>一个头像能炒到几十万，这些都是大家能耳熟能详的</a:t>
            </a:r>
            <a:r>
              <a:rPr kumimoji="1" lang="en-US" altLang="zh-CN" dirty="0"/>
              <a:t>NFT</a:t>
            </a:r>
            <a:r>
              <a:rPr kumimoji="1" lang="zh-CN" altLang="en-US" dirty="0"/>
              <a:t>项目。</a:t>
            </a:r>
            <a:endParaRPr kumimoji="1" lang="en-US" altLang="zh-CN" dirty="0"/>
          </a:p>
          <a:p>
            <a:r>
              <a:rPr kumimoji="1" lang="en-US" altLang="zh-CN" dirty="0" err="1"/>
              <a:t>Shitbeast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freemint</a:t>
            </a:r>
            <a:r>
              <a:rPr kumimoji="1" lang="zh-CN" altLang="en-US" dirty="0"/>
              <a:t> 到吵到一个</a:t>
            </a:r>
            <a:r>
              <a:rPr kumimoji="1" lang="en-US" altLang="zh-CN" dirty="0"/>
              <a:t>shit</a:t>
            </a:r>
            <a:r>
              <a:rPr kumimoji="1" lang="zh-CN" altLang="en-US" dirty="0"/>
              <a:t> </a:t>
            </a:r>
            <a:r>
              <a:rPr kumimoji="1" lang="en-US" altLang="zh-CN" dirty="0"/>
              <a:t>1.8ETH</a:t>
            </a:r>
            <a:r>
              <a:rPr kumimoji="1" lang="zh-CN" altLang="en-US" dirty="0"/>
              <a:t>，火热不减。</a:t>
            </a:r>
            <a:endParaRPr kumimoji="1" lang="en-US" altLang="zh-CN" dirty="0"/>
          </a:p>
          <a:p>
            <a:r>
              <a:rPr kumimoji="1" lang="zh-CN" altLang="en-US" dirty="0"/>
              <a:t>但是，我们在想，除了收藏和炒作，</a:t>
            </a:r>
            <a:r>
              <a:rPr kumimoji="1" lang="en-US" altLang="zh-CN" dirty="0"/>
              <a:t>NFT</a:t>
            </a:r>
            <a:r>
              <a:rPr kumimoji="1" lang="zh-CN" altLang="en-US" dirty="0"/>
              <a:t>还能有哪些延展？能否为现实社会提供更大的价值？</a:t>
            </a:r>
            <a:endParaRPr kumimoji="1" lang="en-US" altLang="zh-CN" dirty="0"/>
          </a:p>
          <a:p>
            <a:r>
              <a:rPr kumimoji="1" lang="zh-CN" altLang="en-US" dirty="0"/>
              <a:t>就拿本次黑客松主题，元宇宙来说，咱们不只是为了元宇宙而元宇宙，</a:t>
            </a:r>
            <a:r>
              <a:rPr lang="zh-CN" altLang="en-US" dirty="0"/>
              <a:t>而是通过元宇宙让我们的现实世界更美好。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所以，我们能不能，</a:t>
            </a:r>
            <a:r>
              <a:rPr lang="zh-CN" altLang="en-US" b="1" dirty="0">
                <a:effectLst/>
              </a:rPr>
              <a:t>让虚拟的</a:t>
            </a:r>
            <a:r>
              <a:rPr lang="en-US" altLang="zh-CN" b="1" dirty="0">
                <a:effectLst/>
              </a:rPr>
              <a:t>NFT</a:t>
            </a:r>
            <a:r>
              <a:rPr lang="zh-CN" altLang="en-US" b="1" dirty="0">
                <a:effectLst/>
              </a:rPr>
              <a:t>和现实世界打通。</a:t>
            </a:r>
            <a:endParaRPr lang="en-US" altLang="zh-CN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然后就产生了这样一个</a:t>
            </a:r>
            <a:r>
              <a:rPr lang="en-US" altLang="zh-CN" dirty="0">
                <a:effectLst/>
              </a:rPr>
              <a:t>idea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NFT</a:t>
            </a:r>
            <a:r>
              <a:rPr lang="zh-CN" altLang="en-US" dirty="0">
                <a:effectLst/>
              </a:rPr>
              <a:t>能不能为现实生活做些什么，比如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低碳、环保。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17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unset"/>
              </a:rPr>
              <a:t>大家都知道，区块链分布式数据库，耗能非常大的，碳排放量很大。</a:t>
            </a:r>
            <a:endParaRPr lang="en-US" altLang="zh-CN" dirty="0">
              <a:latin typeface="unset"/>
            </a:endParaRPr>
          </a:p>
          <a:p>
            <a:r>
              <a:rPr lang="zh-CN" altLang="en-US" dirty="0">
                <a:latin typeface="unset"/>
              </a:rPr>
              <a:t>以太坊上，每秒全网耗电大概是</a:t>
            </a:r>
            <a:r>
              <a:rPr lang="en-US" altLang="zh-CN" dirty="0">
                <a:latin typeface="unset"/>
              </a:rPr>
              <a:t>1600</a:t>
            </a:r>
            <a:r>
              <a:rPr lang="zh-CN" altLang="en-US" dirty="0">
                <a:latin typeface="unset"/>
              </a:rPr>
              <a:t>度，一笔交易就会</a:t>
            </a:r>
            <a:r>
              <a:rPr lang="en-US" altLang="zh-CN" dirty="0">
                <a:latin typeface="unset"/>
              </a:rPr>
              <a:t>100</a:t>
            </a:r>
            <a:r>
              <a:rPr lang="zh-CN" altLang="en-US" dirty="0">
                <a:latin typeface="unset"/>
              </a:rPr>
              <a:t>公斤的</a:t>
            </a:r>
            <a:r>
              <a:rPr lang="en-US" altLang="zh-CN" dirty="0">
                <a:latin typeface="unset"/>
              </a:rPr>
              <a:t>CO2</a:t>
            </a:r>
            <a:r>
              <a:rPr lang="zh-CN" altLang="en-US" dirty="0">
                <a:latin typeface="unset"/>
              </a:rPr>
              <a:t>。</a:t>
            </a:r>
            <a:endParaRPr lang="en-US" altLang="zh-CN" dirty="0">
              <a:latin typeface="unset"/>
            </a:endParaRPr>
          </a:p>
          <a:p>
            <a:endParaRPr lang="en-US" altLang="zh-CN" dirty="0">
              <a:latin typeface="unset"/>
            </a:endParaRPr>
          </a:p>
          <a:p>
            <a:r>
              <a:rPr lang="zh-CN" altLang="en-US" dirty="0">
                <a:latin typeface="unset"/>
              </a:rPr>
              <a:t>而我们的元宇宙就是构建在这样的技术之上的，与环保理念相悖。</a:t>
            </a:r>
            <a:endParaRPr lang="en-US" altLang="zh-CN" dirty="0">
              <a:latin typeface="unset"/>
            </a:endParaRPr>
          </a:p>
          <a:p>
            <a:endParaRPr lang="en-US" altLang="zh-CN" dirty="0">
              <a:latin typeface="unset"/>
            </a:endParaRPr>
          </a:p>
          <a:p>
            <a:r>
              <a:rPr lang="zh-CN" altLang="en-US" dirty="0">
                <a:latin typeface="unset"/>
              </a:rPr>
              <a:t>所以我们就产生</a:t>
            </a:r>
            <a:r>
              <a:rPr lang="zh-CN" altLang="en-US" dirty="0"/>
              <a:t>了这样一个想法：基于</a:t>
            </a:r>
            <a:r>
              <a:rPr lang="en-US" altLang="zh-CN" dirty="0"/>
              <a:t>web3</a:t>
            </a:r>
            <a:r>
              <a:rPr lang="zh-CN" altLang="en-US" dirty="0"/>
              <a:t>技术，</a:t>
            </a:r>
            <a:r>
              <a:rPr lang="zh-CN" altLang="en-US" dirty="0">
                <a:latin typeface="unset"/>
              </a:rPr>
              <a:t>通过游戏化的方式，鼓励</a:t>
            </a:r>
            <a:r>
              <a:rPr lang="en-US" altLang="zh-CN" dirty="0">
                <a:latin typeface="unset"/>
              </a:rPr>
              <a:t>web3</a:t>
            </a:r>
            <a:r>
              <a:rPr lang="zh-CN" altLang="en-US" dirty="0">
                <a:latin typeface="unset"/>
              </a:rPr>
              <a:t>用户，用低碳生活（比如，步行、骑行、绿色办公、素食等行为）来抵消自己的</a:t>
            </a:r>
            <a:r>
              <a:rPr lang="en-US" altLang="zh-CN" dirty="0">
                <a:latin typeface="unset"/>
              </a:rPr>
              <a:t>web3</a:t>
            </a:r>
            <a:r>
              <a:rPr lang="zh-CN" altLang="en-US" dirty="0">
                <a:latin typeface="unset"/>
              </a:rPr>
              <a:t>碳足迹，来共同构建一个低碳的元宇宙。</a:t>
            </a:r>
            <a:endParaRPr lang="en-US" altLang="zh-CN" dirty="0">
              <a:latin typeface="unset"/>
            </a:endParaRPr>
          </a:p>
          <a:p>
            <a:endParaRPr lang="en-US" altLang="zh-CN" dirty="0">
              <a:latin typeface="unset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13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、首先我们会计算用户每天的</a:t>
            </a:r>
            <a:r>
              <a:rPr kumimoji="1" lang="en-US" altLang="zh-CN" dirty="0"/>
              <a:t>web3</a:t>
            </a:r>
            <a:r>
              <a:rPr kumimoji="1" lang="zh-CN" altLang="en-US" dirty="0"/>
              <a:t>的碳排放，需要用户先去用低碳行为抵消自己的碳足迹；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、走路、骑车、绿色办公、捐树，低碳行为完成的同时会产生</a:t>
            </a:r>
            <a:r>
              <a:rPr kumimoji="1" lang="en-US" altLang="zh-CN" dirty="0"/>
              <a:t>token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、树木的成长则需要消耗</a:t>
            </a:r>
            <a:r>
              <a:rPr kumimoji="1" lang="en-US" altLang="zh-CN" dirty="0"/>
              <a:t>token</a:t>
            </a:r>
          </a:p>
          <a:p>
            <a:r>
              <a:rPr kumimoji="1" lang="zh-CN" altLang="en-US" dirty="0"/>
              <a:t>这里面会有一套数值体系，来完成树木成长性。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、在用户层面看到，主要是围绕着树</a:t>
            </a:r>
            <a:r>
              <a:rPr kumimoji="1" lang="en-US" altLang="zh-CN" dirty="0"/>
              <a:t>NFT</a:t>
            </a:r>
            <a:r>
              <a:rPr kumimoji="1" lang="zh-CN" altLang="en-US" dirty="0"/>
              <a:t>的一些玩法。它本质是养成类的游戏，成长性（从小长大）、社交性（互相浇水养护树木、偷能量）、包括后续还会加入一些社区的玩法，社区团体之间的</a:t>
            </a:r>
            <a:r>
              <a:rPr kumimoji="1" lang="en-US" altLang="zh-CN" dirty="0"/>
              <a:t>pk</a:t>
            </a:r>
            <a:r>
              <a:rPr kumimoji="1" lang="zh-CN" altLang="en-US" dirty="0"/>
              <a:t>互动。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</a:t>
            </a:r>
            <a:r>
              <a:rPr kumimoji="1" lang="zh-CN" altLang="en-US" dirty="0"/>
              <a:t>、通过所有这些，希望阐述我们的理念：基于</a:t>
            </a:r>
            <a:r>
              <a:rPr kumimoji="1" lang="en-US" altLang="zh-CN" dirty="0"/>
              <a:t>web3</a:t>
            </a:r>
            <a:r>
              <a:rPr kumimoji="1" lang="zh-CN" altLang="en-US" dirty="0"/>
              <a:t>技术，用</a:t>
            </a:r>
            <a:r>
              <a:rPr kumimoji="1" lang="zh-CN" altLang="en-US" sz="1200" dirty="0">
                <a:solidFill>
                  <a:srgbClr val="127F8C"/>
                </a:solidFill>
              </a:rPr>
              <a:t>游戏化方式让大家参与低碳生活中，构建低碳元宇宙</a:t>
            </a:r>
            <a:endParaRPr kumimoji="1" lang="en-US" altLang="zh-CN" sz="1200" dirty="0">
              <a:solidFill>
                <a:srgbClr val="127F8C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127F8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33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000" dirty="0"/>
              <a:t>好了这是目前</a:t>
            </a:r>
            <a:r>
              <a:rPr kumimoji="1" lang="en-US" altLang="zh-CN" sz="1000" dirty="0"/>
              <a:t>demo</a:t>
            </a:r>
            <a:r>
              <a:rPr kumimoji="1" lang="zh-CN" altLang="en-US" sz="1000" dirty="0"/>
              <a:t>的介绍；</a:t>
            </a:r>
            <a:endParaRPr kumimoji="1" lang="en-US" altLang="zh-CN" sz="1000" dirty="0"/>
          </a:p>
          <a:p>
            <a:r>
              <a:rPr kumimoji="1" lang="zh-CN" altLang="en-US" sz="1000" dirty="0"/>
              <a:t>当然，我们对</a:t>
            </a:r>
            <a:r>
              <a:rPr kumimoji="1" lang="en-US" altLang="zh-CN" sz="1000" dirty="0"/>
              <a:t>Meta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Tree</a:t>
            </a:r>
            <a:r>
              <a:rPr kumimoji="1" lang="zh-CN" altLang="en-US" sz="1000" dirty="0"/>
              <a:t>的规划，不至于此，因为时间关系，我们没有完全体现在</a:t>
            </a:r>
            <a:r>
              <a:rPr kumimoji="1" lang="en-US" altLang="zh-CN" sz="1000" dirty="0"/>
              <a:t>demo</a:t>
            </a:r>
            <a:r>
              <a:rPr kumimoji="1" lang="zh-CN" altLang="en-US" sz="1000" dirty="0"/>
              <a:t>中。</a:t>
            </a:r>
            <a:endParaRPr kumimoji="1" lang="en-US" altLang="zh-CN" sz="1000" dirty="0"/>
          </a:p>
          <a:p>
            <a:r>
              <a:rPr kumimoji="1" lang="zh-CN" altLang="en-US" sz="1000" dirty="0"/>
              <a:t>一、首先，我们还可以引入更多的玩法，增强游戏玩法，丰富可玩性和趣味性；</a:t>
            </a:r>
            <a:endParaRPr kumimoji="1" lang="en-US" altLang="zh-CN" sz="1000" dirty="0"/>
          </a:p>
          <a:p>
            <a:r>
              <a:rPr kumimoji="1" lang="zh-CN" altLang="en-US" sz="1000" dirty="0"/>
              <a:t>同时会扩展更多的低碳生活场景</a:t>
            </a:r>
            <a:endParaRPr kumimoji="1" lang="en-US" altLang="zh-CN" sz="1000" dirty="0"/>
          </a:p>
          <a:p>
            <a:r>
              <a:rPr kumimoji="1" lang="zh-CN" altLang="en-US" sz="1000" dirty="0"/>
              <a:t>整体这些我们会设计一套</a:t>
            </a:r>
            <a:r>
              <a:rPr kumimoji="1" lang="en-US" altLang="zh-CN" sz="1000" dirty="0"/>
              <a:t>token</a:t>
            </a:r>
            <a:r>
              <a:rPr kumimoji="1" lang="zh-CN" altLang="en-US" sz="1000" dirty="0"/>
              <a:t>机制和游戏的经济体系，更好的激励用户。</a:t>
            </a:r>
            <a:endParaRPr kumimoji="1" lang="en-US" altLang="zh-CN" sz="1000" dirty="0"/>
          </a:p>
          <a:p>
            <a:endParaRPr kumimoji="1" lang="en-US" altLang="zh-CN" sz="1000" dirty="0"/>
          </a:p>
          <a:p>
            <a:r>
              <a:rPr kumimoji="1" lang="zh-CN" altLang="en-US" sz="1000" dirty="0"/>
              <a:t>二、完善个人玩法之后，我们会往社区方向去发展。</a:t>
            </a:r>
            <a:endParaRPr kumimoji="1" lang="en-US" altLang="zh-CN" sz="1000" dirty="0"/>
          </a:p>
          <a:p>
            <a:r>
              <a:rPr kumimoji="1" lang="zh-CN" altLang="en-US" sz="1000" dirty="0"/>
              <a:t>我们现在已有的协议扩展性很强，</a:t>
            </a:r>
            <a:r>
              <a:rPr kumimoji="1" lang="en-US" altLang="zh-CN" sz="1000" dirty="0"/>
              <a:t>NFT</a:t>
            </a:r>
            <a:r>
              <a:rPr kumimoji="1" lang="zh-CN" altLang="en-US" sz="1000" dirty="0"/>
              <a:t>树可以在任何协议中生长，只要你愿意，它可以长满元宇宙。</a:t>
            </a:r>
            <a:endParaRPr kumimoji="1" lang="en-US" altLang="zh-CN" sz="1000" dirty="0"/>
          </a:p>
          <a:p>
            <a:r>
              <a:rPr kumimoji="1" lang="zh-CN" altLang="en-US" sz="1000" dirty="0"/>
              <a:t>底层的协议支持更开放的社区玩法。</a:t>
            </a:r>
            <a:endParaRPr kumimoji="1" lang="en-US" altLang="zh-CN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为什么会有这个想法呢，是因为我们观察发现，很多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web2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和品牌方，他们担心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web3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能耗高、不环保的问题，成为他们发展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web3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的阻碍，尤其是西方国家的品牌，比如我们知道的，像美联社的这样的大品牌。</a:t>
            </a:r>
            <a:endParaRPr lang="en-US" altLang="zh-CN" sz="10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而，我们可以提供这样的社区服务，帮助项目方更好发动用户一起减碳，跨越这个障碍。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未来我们相信，会有越来越多的项目方，会越来越关注低碳环保问题，那么各个社区之间还可以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，社区成员可以为自己社区的树浇水，可以向其他社区的树</a:t>
            </a:r>
            <a:r>
              <a:rPr lang="en-US" altLang="zh-CN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投毒。</a:t>
            </a:r>
          </a:p>
          <a:p>
            <a:r>
              <a:rPr lang="zh-CN" alt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这些树整体成长状态，将会成为社区的名片，可以提高社区的品牌美誉度。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000" dirty="0"/>
              <a:t>三、个人碳简历</a:t>
            </a:r>
            <a:endParaRPr kumimoji="1" lang="en-US" altLang="zh-CN" sz="1000" dirty="0"/>
          </a:p>
          <a:p>
            <a:r>
              <a:rPr kumimoji="1" lang="zh-CN" altLang="en-US" sz="1000" dirty="0"/>
              <a:t>后续我们会接入</a:t>
            </a:r>
            <a:r>
              <a:rPr kumimoji="1" lang="en-US" altLang="zh-CN" sz="1000" dirty="0"/>
              <a:t>DID</a:t>
            </a:r>
            <a:r>
              <a:rPr kumimoji="1" lang="zh-CN" altLang="en-US" sz="1000" dirty="0"/>
              <a:t>协议，基于个人去中心化的身份，集合多条链、多个钱包地址、多个低碳场景的碳账户，打造个人</a:t>
            </a:r>
            <a:r>
              <a:rPr kumimoji="1" lang="en-US" altLang="zh-CN" sz="1000" dirty="0"/>
              <a:t>web3</a:t>
            </a:r>
            <a:r>
              <a:rPr kumimoji="1" lang="zh-CN" altLang="en-US" sz="1000" dirty="0"/>
              <a:t>的碳简历；可以被其他应用引用。</a:t>
            </a:r>
            <a:endParaRPr kumimoji="1" lang="en-US" altLang="zh-CN" sz="1000" dirty="0"/>
          </a:p>
          <a:p>
            <a:endParaRPr kumimoji="1" lang="en-US" altLang="zh-CN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2175-6520-6941-A6C0-2F3F37799AA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513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我们的游戏由</a:t>
            </a:r>
            <a:r>
              <a:rPr lang="en-US" altLang="zh-CN" dirty="0"/>
              <a:t>5</a:t>
            </a:r>
            <a:r>
              <a:rPr lang="zh-CN" altLang="en-US" dirty="0"/>
              <a:t>个智能合约组成，是部署在</a:t>
            </a:r>
            <a:r>
              <a:rPr lang="en-US" altLang="zh-CN" dirty="0" err="1"/>
              <a:t>Nervos</a:t>
            </a:r>
            <a:r>
              <a:rPr lang="zh-CN" altLang="en-US" dirty="0"/>
              <a:t>二层网络 </a:t>
            </a:r>
            <a:r>
              <a:rPr lang="en-US" altLang="zh-CN" dirty="0" err="1"/>
              <a:t>Godwoken</a:t>
            </a:r>
            <a:r>
              <a:rPr lang="zh-CN" altLang="en-US" dirty="0"/>
              <a:t>上的，其中树</a:t>
            </a:r>
            <a:r>
              <a:rPr lang="en-US" altLang="zh-CN" dirty="0"/>
              <a:t>NFT</a:t>
            </a:r>
            <a:r>
              <a:rPr lang="zh-CN" altLang="en-US" dirty="0"/>
              <a:t>合约的元数据是通过</a:t>
            </a:r>
            <a:r>
              <a:rPr lang="en-US" altLang="zh-CN" dirty="0"/>
              <a:t> </a:t>
            </a:r>
            <a:r>
              <a:rPr lang="en-US" altLang="zh-CN" dirty="0" err="1"/>
              <a:t>NFT.storage</a:t>
            </a:r>
            <a:r>
              <a:rPr lang="en-US" altLang="zh-CN" dirty="0"/>
              <a:t> </a:t>
            </a:r>
            <a:r>
              <a:rPr lang="zh-CN" altLang="en-US" dirty="0"/>
              <a:t>存储到</a:t>
            </a:r>
            <a:r>
              <a:rPr lang="en-US" altLang="zh-CN" dirty="0"/>
              <a:t>IPFS</a:t>
            </a:r>
            <a:r>
              <a:rPr lang="zh-CN" altLang="en-US" dirty="0"/>
              <a:t>网络上；游戏</a:t>
            </a:r>
            <a:r>
              <a:rPr lang="en-US" altLang="zh-CN" dirty="0"/>
              <a:t>DAPP</a:t>
            </a:r>
            <a:r>
              <a:rPr lang="zh-CN" altLang="en-US" dirty="0"/>
              <a:t>一方面与合约交互，实现浇水、升级、步行、偷能量、投毒、碳中和、捐款买树、免费种树这些玩法或功能；另一方面，通过</a:t>
            </a:r>
            <a:r>
              <a:rPr lang="en-US" altLang="zh-CN" dirty="0" err="1"/>
              <a:t>NFT.storage</a:t>
            </a:r>
            <a:r>
              <a:rPr lang="zh-CN" altLang="en-US" dirty="0"/>
              <a:t>读取到树</a:t>
            </a:r>
            <a:r>
              <a:rPr lang="en-US" altLang="zh-CN" dirty="0"/>
              <a:t>NFT</a:t>
            </a:r>
            <a:r>
              <a:rPr lang="zh-CN" altLang="en-US" dirty="0"/>
              <a:t>的元数据，通过</a:t>
            </a:r>
            <a:r>
              <a:rPr lang="en-US" altLang="zh-CN" dirty="0" err="1"/>
              <a:t>NFT.storage</a:t>
            </a:r>
            <a:r>
              <a:rPr lang="zh-CN" altLang="en-US" dirty="0"/>
              <a:t>实现买树时的寄语祝福永久存储。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AC70-CB08-48A0-B5E9-507BC34F28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下面我来详细介绍一下这</a:t>
            </a:r>
            <a:r>
              <a:rPr lang="en-US" altLang="zh-CN" dirty="0"/>
              <a:t>5</a:t>
            </a:r>
            <a:r>
              <a:rPr lang="zh-CN" altLang="en-US" dirty="0"/>
              <a:t>个智能合约。首先我们创建了</a:t>
            </a:r>
            <a:r>
              <a:rPr lang="en-US" altLang="zh-CN" dirty="0"/>
              <a:t>tree</a:t>
            </a:r>
            <a:r>
              <a:rPr lang="zh-CN" altLang="en-US" dirty="0"/>
              <a:t>合约，他是一个标准的</a:t>
            </a:r>
            <a:r>
              <a:rPr lang="en-US" altLang="zh-CN" dirty="0"/>
              <a:t>ERC721</a:t>
            </a:r>
            <a:r>
              <a:rPr lang="zh-CN" altLang="en-US" dirty="0"/>
              <a:t>合约，游戏中的树</a:t>
            </a:r>
            <a:r>
              <a:rPr lang="en-US" altLang="zh-CN" dirty="0"/>
              <a:t>NFT</a:t>
            </a:r>
            <a:r>
              <a:rPr lang="zh-CN" altLang="en-US" dirty="0"/>
              <a:t>就是这个合约；接着我们创建了</a:t>
            </a:r>
            <a:r>
              <a:rPr lang="en-US" altLang="zh-CN" dirty="0" err="1"/>
              <a:t>carbonEmission</a:t>
            </a:r>
            <a:r>
              <a:rPr lang="en-US" altLang="zh-CN" dirty="0"/>
              <a:t>【</a:t>
            </a:r>
            <a:r>
              <a:rPr lang="zh-CN" altLang="en-US" dirty="0"/>
              <a:t>碳排放合约</a:t>
            </a:r>
            <a:r>
              <a:rPr lang="en-US" altLang="zh-CN" dirty="0"/>
              <a:t>】</a:t>
            </a:r>
            <a:r>
              <a:rPr lang="zh-CN" altLang="en-US" dirty="0"/>
              <a:t>，记录了树</a:t>
            </a:r>
            <a:r>
              <a:rPr lang="en-US" altLang="zh-CN" dirty="0"/>
              <a:t>NFT </a:t>
            </a:r>
            <a:r>
              <a:rPr lang="zh-CN" altLang="en-US" dirty="0"/>
              <a:t>所有者的累积碳排放量和上一日碳排放量，碳排放量是根据账户链上交易消耗的</a:t>
            </a:r>
            <a:r>
              <a:rPr lang="en-US" altLang="zh-CN" dirty="0"/>
              <a:t>gas</a:t>
            </a:r>
            <a:r>
              <a:rPr lang="zh-CN" altLang="en-US" dirty="0"/>
              <a:t>和</a:t>
            </a:r>
            <a:r>
              <a:rPr lang="en-US" altLang="zh-CN" dirty="0" err="1"/>
              <a:t>nervos</a:t>
            </a:r>
            <a:r>
              <a:rPr lang="zh-CN" altLang="en-US" dirty="0"/>
              <a:t>链每秒消耗的电力计算得出；然后，</a:t>
            </a:r>
            <a:r>
              <a:rPr lang="en-US" altLang="zh-CN" dirty="0" err="1"/>
              <a:t>CarbonEnergy</a:t>
            </a:r>
            <a:r>
              <a:rPr lang="zh-CN" altLang="en-US" dirty="0"/>
              <a:t>合约就是大家在游戏中赚取的</a:t>
            </a:r>
            <a:r>
              <a:rPr lang="en-US" altLang="zh-CN" dirty="0"/>
              <a:t>CET token</a:t>
            </a:r>
            <a:r>
              <a:rPr lang="zh-CN" altLang="en-US" dirty="0"/>
              <a:t>所在合约，这是一个标准的</a:t>
            </a:r>
            <a:r>
              <a:rPr lang="en-US" altLang="zh-CN" dirty="0"/>
              <a:t>ERC20</a:t>
            </a:r>
            <a:r>
              <a:rPr lang="zh-CN" altLang="en-US" dirty="0"/>
              <a:t>合约；在这些合约之上是我们的游戏合约</a:t>
            </a:r>
            <a:r>
              <a:rPr lang="en-US" altLang="zh-CN" dirty="0"/>
              <a:t>——Core</a:t>
            </a:r>
            <a:r>
              <a:rPr lang="zh-CN" altLang="en-US" dirty="0"/>
              <a:t>，浇水、投毒、升级、捐树、免费种树等等玩法都在这个合约中；评委如果对每个玩法的具体实现有问题，可以在接下来的问答环节提问；最后，最上层是我们的权限合约</a:t>
            </a:r>
            <a:r>
              <a:rPr lang="en-US" altLang="zh-CN" dirty="0"/>
              <a:t>access</a:t>
            </a:r>
            <a:r>
              <a:rPr lang="zh-CN" altLang="en-US" dirty="0"/>
              <a:t>合约，未来这些合约的全部治理</a:t>
            </a:r>
            <a:r>
              <a:rPr lang="zh-CN" altLang="en-US"/>
              <a:t>权限都会交给社区</a:t>
            </a:r>
            <a:r>
              <a:rPr lang="zh-CN" altLang="en-US" dirty="0"/>
              <a:t>和零碳联盟代表。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AC70-CB08-48A0-B5E9-507BC34F28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5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667635" y="2466975"/>
            <a:ext cx="6856730" cy="1924685"/>
            <a:chOff x="4200" y="3379"/>
            <a:chExt cx="10798" cy="3031"/>
          </a:xfrm>
        </p:grpSpPr>
        <p:sp>
          <p:nvSpPr>
            <p:cNvPr id="5" name="文本框 4"/>
            <p:cNvSpPr txBox="1"/>
            <p:nvPr/>
          </p:nvSpPr>
          <p:spPr>
            <a:xfrm>
              <a:off x="4852" y="3879"/>
              <a:ext cx="8897" cy="2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b="1" dirty="0">
                  <a:solidFill>
                    <a:srgbClr val="117F8C"/>
                  </a:solidFill>
                  <a:latin typeface="方正兰亭圆_GBK_粗" panose="02000000000000000000" charset="-122"/>
                  <a:ea typeface="方正兰亭圆_GBK_粗" panose="02000000000000000000" charset="-122"/>
                </a:rPr>
                <a:t>Meta </a:t>
              </a:r>
              <a:r>
                <a:rPr lang="en-US" altLang="zh-CN" sz="8000" b="1" dirty="0">
                  <a:solidFill>
                    <a:srgbClr val="117F8C"/>
                  </a:solidFill>
                  <a:latin typeface="方正兰亭圆_GBK_粗" panose="02000000000000000000" charset="-122"/>
                  <a:ea typeface="方正兰亭圆_GBK_粗" panose="02000000000000000000" charset="-122"/>
                </a:rPr>
                <a:t>Tree</a:t>
              </a:r>
              <a:r>
                <a:rPr lang="zh-CN" altLang="en-US" sz="8000" b="1" dirty="0">
                  <a:solidFill>
                    <a:srgbClr val="117F8C"/>
                  </a:solidFill>
                  <a:latin typeface="方正兰亭圆_GBK_粗" panose="02000000000000000000" charset="-122"/>
                  <a:ea typeface="方正兰亭圆_GBK_粗" panose="02000000000000000000" charset="-122"/>
                </a:rPr>
                <a:t> 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200" y="3663"/>
              <a:ext cx="10798" cy="0"/>
            </a:xfrm>
            <a:prstGeom prst="line">
              <a:avLst/>
            </a:prstGeom>
            <a:ln>
              <a:solidFill>
                <a:srgbClr val="1C98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200" y="6120"/>
              <a:ext cx="10798" cy="0"/>
            </a:xfrm>
            <a:prstGeom prst="line">
              <a:avLst/>
            </a:prstGeom>
            <a:ln>
              <a:solidFill>
                <a:srgbClr val="1C98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4200" y="3379"/>
              <a:ext cx="10798" cy="3031"/>
            </a:xfrm>
            <a:prstGeom prst="rect">
              <a:avLst/>
            </a:prstGeom>
            <a:noFill/>
            <a:ln>
              <a:solidFill>
                <a:srgbClr val="1C9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318D987-70AF-D015-C2BD-F6EA5F9F2536}"/>
              </a:ext>
            </a:extLst>
          </p:cNvPr>
          <p:cNvSpPr txBox="1"/>
          <p:nvPr/>
        </p:nvSpPr>
        <p:spPr>
          <a:xfrm>
            <a:off x="7721999" y="480242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Meta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Sniper</a:t>
            </a:r>
            <a:r>
              <a:rPr kumimoji="1" lang="zh-CN" altLang="en-US" b="1" dirty="0"/>
              <a:t> 战队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67635" y="2466340"/>
            <a:ext cx="6856730" cy="1924050"/>
            <a:chOff x="4200" y="3379"/>
            <a:chExt cx="10798" cy="3030"/>
          </a:xfrm>
        </p:grpSpPr>
        <p:sp>
          <p:nvSpPr>
            <p:cNvPr id="5" name="文本框 4"/>
            <p:cNvSpPr txBox="1"/>
            <p:nvPr/>
          </p:nvSpPr>
          <p:spPr>
            <a:xfrm>
              <a:off x="6682" y="3879"/>
              <a:ext cx="5662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0" b="1">
                  <a:solidFill>
                    <a:srgbClr val="117F8C"/>
                  </a:solidFill>
                  <a:latin typeface="方正兰亭圆_GBK_粗" panose="02000000000000000000" charset="-122"/>
                  <a:ea typeface="方正兰亭圆_GBK_粗" panose="02000000000000000000" charset="-122"/>
                </a:rPr>
                <a:t>Thanks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200" y="3663"/>
              <a:ext cx="10798" cy="0"/>
            </a:xfrm>
            <a:prstGeom prst="line">
              <a:avLst/>
            </a:prstGeom>
            <a:ln>
              <a:solidFill>
                <a:srgbClr val="1C98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200" y="6120"/>
              <a:ext cx="10798" cy="0"/>
            </a:xfrm>
            <a:prstGeom prst="line">
              <a:avLst/>
            </a:prstGeom>
            <a:ln>
              <a:solidFill>
                <a:srgbClr val="1C98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4200" y="3379"/>
              <a:ext cx="10798" cy="3031"/>
            </a:xfrm>
            <a:prstGeom prst="rect">
              <a:avLst/>
            </a:prstGeom>
            <a:noFill/>
            <a:ln>
              <a:solidFill>
                <a:srgbClr val="1C9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 - 3">
            <a:extLst>
              <a:ext uri="{FF2B5EF4-FFF2-40B4-BE49-F238E27FC236}">
                <a16:creationId xmlns:a16="http://schemas.microsoft.com/office/drawing/2014/main" id="{5E785AD2-FABB-14F2-C4A3-EAC31491E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-29978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55FE54-AD05-544D-AA5D-0B114B32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37" y="1645175"/>
            <a:ext cx="1811523" cy="1742606"/>
          </a:xfrm>
          <a:prstGeom prst="roundRect">
            <a:avLst>
              <a:gd name="adj" fmla="val 6182"/>
            </a:avLst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C974D2-30E9-80FA-36E1-397C84535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08"/>
          <a:stretch/>
        </p:blipFill>
        <p:spPr>
          <a:xfrm>
            <a:off x="3708400" y="1673282"/>
            <a:ext cx="1811522" cy="1728551"/>
          </a:xfrm>
          <a:prstGeom prst="roundRect">
            <a:avLst>
              <a:gd name="adj" fmla="val 6779"/>
            </a:avLst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6F3EB46C-D284-7821-6B9C-6A2C68E9A0F2}"/>
              </a:ext>
            </a:extLst>
          </p:cNvPr>
          <p:cNvSpPr/>
          <p:nvPr/>
        </p:nvSpPr>
        <p:spPr>
          <a:xfrm>
            <a:off x="6268544" y="1673282"/>
            <a:ext cx="1811522" cy="1714499"/>
          </a:xfrm>
          <a:prstGeom prst="roundRect">
            <a:avLst>
              <a:gd name="adj" fmla="val 795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 b="1" dirty="0"/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03AA63-D09A-8EB5-6B30-D1DC8925DF79}"/>
              </a:ext>
            </a:extLst>
          </p:cNvPr>
          <p:cNvSpPr/>
          <p:nvPr/>
        </p:nvSpPr>
        <p:spPr>
          <a:xfrm>
            <a:off x="1599317" y="3475847"/>
            <a:ext cx="733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收藏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EF9C76-F482-913E-F0A3-A592AC19D3A0}"/>
              </a:ext>
            </a:extLst>
          </p:cNvPr>
          <p:cNvSpPr/>
          <p:nvPr/>
        </p:nvSpPr>
        <p:spPr>
          <a:xfrm>
            <a:off x="4203890" y="3475847"/>
            <a:ext cx="14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炒作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8A1A0C4-6BB5-A837-8498-72372D8C08C6}"/>
              </a:ext>
            </a:extLst>
          </p:cNvPr>
          <p:cNvSpPr/>
          <p:nvPr/>
        </p:nvSpPr>
        <p:spPr>
          <a:xfrm>
            <a:off x="8957683" y="1687334"/>
            <a:ext cx="1811522" cy="1714499"/>
          </a:xfrm>
          <a:prstGeom prst="roundRect">
            <a:avLst>
              <a:gd name="adj" fmla="val 795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 b="1" dirty="0"/>
              <a:t>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FDD78E-D2E4-BFCA-DED9-0E4686E4166D}"/>
              </a:ext>
            </a:extLst>
          </p:cNvPr>
          <p:cNvSpPr/>
          <p:nvPr/>
        </p:nvSpPr>
        <p:spPr>
          <a:xfrm>
            <a:off x="660400" y="50267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127F8C"/>
                </a:solidFill>
                <a:latin typeface="+mn-ea"/>
              </a:rPr>
              <a:t>NFT</a:t>
            </a:r>
            <a:r>
              <a:rPr lang="zh-CN" altLang="en-US" sz="2800" b="1" dirty="0">
                <a:solidFill>
                  <a:srgbClr val="127F8C"/>
                </a:solidFill>
                <a:latin typeface="+mn-ea"/>
              </a:rPr>
              <a:t>火热背后的思考</a:t>
            </a:r>
            <a:endParaRPr lang="en-US" altLang="zh-CN" sz="2800" b="1" dirty="0">
              <a:solidFill>
                <a:srgbClr val="127F8C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928FD4-57A4-4F49-9FF9-8AF5256EBB70}"/>
              </a:ext>
            </a:extLst>
          </p:cNvPr>
          <p:cNvSpPr/>
          <p:nvPr/>
        </p:nvSpPr>
        <p:spPr>
          <a:xfrm>
            <a:off x="864612" y="4248836"/>
            <a:ext cx="9919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除了收藏、炒作，还可以有哪些延展？能否为社会提供更大的价值？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79F01E-F243-69D0-CC4E-E1F0F41CE02F}"/>
              </a:ext>
            </a:extLst>
          </p:cNvPr>
          <p:cNvSpPr/>
          <p:nvPr/>
        </p:nvSpPr>
        <p:spPr>
          <a:xfrm>
            <a:off x="3674711" y="5232505"/>
            <a:ext cx="4951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F8C"/>
                </a:solidFill>
              </a:rPr>
              <a:t>NFT</a:t>
            </a:r>
            <a:r>
              <a:rPr lang="zh-CN" altLang="en-US" sz="2800" b="1" dirty="0">
                <a:solidFill>
                  <a:srgbClr val="127F8C"/>
                </a:solidFill>
              </a:rPr>
              <a:t>打通元宇宙与现实世界</a:t>
            </a:r>
            <a:endParaRPr lang="en-US" altLang="zh-CN" sz="2800" b="1" dirty="0">
              <a:solidFill>
                <a:srgbClr val="127F8C"/>
              </a:solidFill>
            </a:endParaRP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7AA382E-4ADD-21A8-011C-1C7479F4342B}"/>
              </a:ext>
            </a:extLst>
          </p:cNvPr>
          <p:cNvCxnSpPr/>
          <p:nvPr/>
        </p:nvCxnSpPr>
        <p:spPr>
          <a:xfrm>
            <a:off x="3674711" y="5755725"/>
            <a:ext cx="4405355" cy="0"/>
          </a:xfrm>
          <a:prstGeom prst="line">
            <a:avLst/>
          </a:prstGeom>
          <a:ln>
            <a:solidFill>
              <a:srgbClr val="45CA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E1A42363-B854-8424-5B4D-9123A3049702}"/>
              </a:ext>
            </a:extLst>
          </p:cNvPr>
          <p:cNvCxnSpPr/>
          <p:nvPr/>
        </p:nvCxnSpPr>
        <p:spPr>
          <a:xfrm>
            <a:off x="3677211" y="5818185"/>
            <a:ext cx="4405355" cy="0"/>
          </a:xfrm>
          <a:prstGeom prst="line">
            <a:avLst/>
          </a:prstGeom>
          <a:ln>
            <a:solidFill>
              <a:srgbClr val="45CA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A4 - 3">
            <a:extLst>
              <a:ext uri="{FF2B5EF4-FFF2-40B4-BE49-F238E27FC236}">
                <a16:creationId xmlns:a16="http://schemas.microsoft.com/office/drawing/2014/main" id="{50273B2F-1702-F770-6628-2B964245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CD33BAD-9918-356F-5E36-FB8365BA5EE1}"/>
              </a:ext>
            </a:extLst>
          </p:cNvPr>
          <p:cNvSpPr/>
          <p:nvPr/>
        </p:nvSpPr>
        <p:spPr>
          <a:xfrm>
            <a:off x="639560" y="544981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7F8C"/>
                </a:solidFill>
                <a:latin typeface="unset"/>
              </a:rPr>
              <a:t>元宇宙排碳量惊人</a:t>
            </a:r>
            <a:endParaRPr lang="zh-CN" altLang="en-US" sz="2800" b="1" dirty="0">
              <a:solidFill>
                <a:srgbClr val="127F8C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A42E7C0-D107-FBB0-283E-2D55808BE135}"/>
              </a:ext>
            </a:extLst>
          </p:cNvPr>
          <p:cNvGrpSpPr/>
          <p:nvPr/>
        </p:nvGrpSpPr>
        <p:grpSpPr>
          <a:xfrm>
            <a:off x="668492" y="1606165"/>
            <a:ext cx="4904879" cy="3984691"/>
            <a:chOff x="668492" y="1606165"/>
            <a:chExt cx="4844569" cy="399170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85A0C2B-58FA-FCAE-28AD-4CFB2F003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12"/>
            <a:stretch/>
          </p:blipFill>
          <p:spPr>
            <a:xfrm>
              <a:off x="668492" y="1613182"/>
              <a:ext cx="4844569" cy="398469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9B4B36-9C07-1C3F-4EE8-17E55F9C1031}"/>
                </a:ext>
              </a:extLst>
            </p:cNvPr>
            <p:cNvSpPr/>
            <p:nvPr/>
          </p:nvSpPr>
          <p:spPr>
            <a:xfrm>
              <a:off x="669439" y="1606165"/>
              <a:ext cx="4827931" cy="3984692"/>
            </a:xfrm>
            <a:prstGeom prst="rect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7345907-CD8D-2BED-9FB9-686175F76E7E}"/>
                </a:ext>
              </a:extLst>
            </p:cNvPr>
            <p:cNvSpPr/>
            <p:nvPr/>
          </p:nvSpPr>
          <p:spPr>
            <a:xfrm>
              <a:off x="1086707" y="1965091"/>
              <a:ext cx="1818533" cy="1818533"/>
            </a:xfrm>
            <a:prstGeom prst="ellipse">
              <a:avLst/>
            </a:prstGeom>
            <a:solidFill>
              <a:srgbClr val="00D4AB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1.6x10^3</a:t>
              </a:r>
              <a:endParaRPr kumimoji="1" lang="zh-CN" altLang="en-US" sz="2000" b="1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E6DBA59-F4DD-6AE2-9661-C746E520EC4D}"/>
                </a:ext>
              </a:extLst>
            </p:cNvPr>
            <p:cNvSpPr/>
            <p:nvPr/>
          </p:nvSpPr>
          <p:spPr>
            <a:xfrm>
              <a:off x="3080833" y="3500086"/>
              <a:ext cx="1287158" cy="1287158"/>
            </a:xfrm>
            <a:prstGeom prst="ellipse">
              <a:avLst/>
            </a:prstGeom>
            <a:solidFill>
              <a:srgbClr val="00D4AB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100kg</a:t>
              </a:r>
              <a:endParaRPr kumimoji="1" lang="zh-CN" altLang="en-US" sz="2000" b="1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F6DFDB-384B-BC76-7934-6C525DC16715}"/>
                </a:ext>
              </a:extLst>
            </p:cNvPr>
            <p:cNvSpPr/>
            <p:nvPr/>
          </p:nvSpPr>
          <p:spPr>
            <a:xfrm>
              <a:off x="1012221" y="3159517"/>
              <a:ext cx="2460565" cy="277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unset"/>
                </a:rPr>
                <a:t>以太坊上</a:t>
              </a:r>
              <a:r>
                <a:rPr lang="zh-CN" altLang="en-US" sz="120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每秒以太坊全网耗电（度）</a:t>
              </a:r>
              <a:endParaRPr lang="en-US" altLang="zh-CN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1B18A6C-E57D-0E30-C86D-0C7F5C763165}"/>
                </a:ext>
              </a:extLst>
            </p:cNvPr>
            <p:cNvSpPr/>
            <p:nvPr/>
          </p:nvSpPr>
          <p:spPr>
            <a:xfrm>
              <a:off x="2839421" y="4353942"/>
              <a:ext cx="2068610" cy="257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unset"/>
                </a:rPr>
                <a:t>一笔交易会产生的二氧化碳</a:t>
              </a:r>
              <a:endParaRPr lang="en-US" altLang="zh-CN" sz="1200" dirty="0">
                <a:solidFill>
                  <a:schemeClr val="bg1"/>
                </a:solidFill>
                <a:latin typeface="unse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411B8E-8150-C587-6E8A-F6D7B7CFD3AC}"/>
              </a:ext>
            </a:extLst>
          </p:cNvPr>
          <p:cNvGrpSpPr/>
          <p:nvPr/>
        </p:nvGrpSpPr>
        <p:grpSpPr>
          <a:xfrm>
            <a:off x="6618630" y="1613181"/>
            <a:ext cx="4782828" cy="3977675"/>
            <a:chOff x="6412837" y="1613182"/>
            <a:chExt cx="5098767" cy="398469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711768F-211E-3D36-8AC3-C46DFC6E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96" b="1431"/>
            <a:stretch/>
          </p:blipFill>
          <p:spPr>
            <a:xfrm>
              <a:off x="6412837" y="1613182"/>
              <a:ext cx="5081831" cy="3984693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5B0E724-5231-AB93-CFF5-D899205A439D}"/>
                </a:ext>
              </a:extLst>
            </p:cNvPr>
            <p:cNvSpPr/>
            <p:nvPr/>
          </p:nvSpPr>
          <p:spPr>
            <a:xfrm>
              <a:off x="6429773" y="1613182"/>
              <a:ext cx="5064895" cy="3984692"/>
            </a:xfrm>
            <a:prstGeom prst="rect">
              <a:avLst/>
            </a:prstGeom>
            <a:solidFill>
              <a:schemeClr val="tx1">
                <a:alpha val="4660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1448A74-B554-6C38-60C7-03437D12AF31}"/>
                </a:ext>
              </a:extLst>
            </p:cNvPr>
            <p:cNvSpPr/>
            <p:nvPr/>
          </p:nvSpPr>
          <p:spPr>
            <a:xfrm>
              <a:off x="6686417" y="1946187"/>
              <a:ext cx="48251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unset"/>
                </a:rPr>
                <a:t>Meta Tree </a:t>
              </a:r>
              <a:r>
                <a:rPr lang="zh-CN" altLang="en-US" sz="2400" b="1" dirty="0">
                  <a:solidFill>
                    <a:schemeClr val="bg1"/>
                  </a:solidFill>
                  <a:latin typeface="unset"/>
                </a:rPr>
                <a:t>抵消元宇宙的碳排放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5EA41CD-707C-7C52-E547-55FCE165ED50}"/>
                </a:ext>
              </a:extLst>
            </p:cNvPr>
            <p:cNvSpPr/>
            <p:nvPr/>
          </p:nvSpPr>
          <p:spPr>
            <a:xfrm>
              <a:off x="7745473" y="2648153"/>
              <a:ext cx="2511872" cy="2357525"/>
            </a:xfrm>
            <a:prstGeom prst="ellipse">
              <a:avLst/>
            </a:prstGeom>
            <a:solidFill>
              <a:srgbClr val="45CAC7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zh-CN" altLang="en-US" sz="1600" dirty="0"/>
                <a:t>基于</a:t>
              </a:r>
              <a:r>
                <a:rPr kumimoji="1" lang="en-US" altLang="zh-CN" sz="1600" dirty="0"/>
                <a:t>web3</a:t>
              </a:r>
              <a:r>
                <a:rPr kumimoji="1" lang="zh-CN" altLang="en-US" sz="1600" dirty="0"/>
                <a:t>技术，游戏化方式鼓励用户用低碳生活抵消</a:t>
              </a:r>
              <a:r>
                <a:rPr kumimoji="1" lang="en-US" altLang="zh-CN" sz="1600" dirty="0"/>
                <a:t>web3</a:t>
              </a:r>
              <a:r>
                <a:rPr kumimoji="1" lang="zh-CN" altLang="en-US" sz="1600" dirty="0"/>
                <a:t>碳足迹</a:t>
              </a:r>
            </a:p>
          </p:txBody>
        </p:sp>
      </p:grpSp>
      <p:sp>
        <p:nvSpPr>
          <p:cNvPr id="7" name="右箭头 6">
            <a:extLst>
              <a:ext uri="{FF2B5EF4-FFF2-40B4-BE49-F238E27FC236}">
                <a16:creationId xmlns:a16="http://schemas.microsoft.com/office/drawing/2014/main" id="{A91C66E4-73DC-FA2B-6A04-D0C4AA20A713}"/>
              </a:ext>
            </a:extLst>
          </p:cNvPr>
          <p:cNvSpPr/>
          <p:nvPr/>
        </p:nvSpPr>
        <p:spPr>
          <a:xfrm>
            <a:off x="5891134" y="3496756"/>
            <a:ext cx="314794" cy="520608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07DBAE-399A-3739-F4AE-A4B59E1AE636}"/>
              </a:ext>
            </a:extLst>
          </p:cNvPr>
          <p:cNvSpPr/>
          <p:nvPr/>
        </p:nvSpPr>
        <p:spPr>
          <a:xfrm>
            <a:off x="8188430" y="5019516"/>
            <a:ext cx="2036488" cy="460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unset"/>
              </a:rPr>
              <a:t>低碳元宇宙</a:t>
            </a:r>
          </a:p>
        </p:txBody>
      </p:sp>
    </p:spTree>
    <p:extLst>
      <p:ext uri="{BB962C8B-B14F-4D97-AF65-F5344CB8AC3E}">
        <p14:creationId xmlns:p14="http://schemas.microsoft.com/office/powerpoint/2010/main" val="244915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 - 3">
            <a:extLst>
              <a:ext uri="{FF2B5EF4-FFF2-40B4-BE49-F238E27FC236}">
                <a16:creationId xmlns:a16="http://schemas.microsoft.com/office/drawing/2014/main" id="{660E89E2-5126-8B34-46C2-D5A0A640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pic>
        <p:nvPicPr>
          <p:cNvPr id="6" name="图片 5" descr="花瓶里插着紫色的花&#10;&#10;中度可信度描述已自动生成">
            <a:extLst>
              <a:ext uri="{FF2B5EF4-FFF2-40B4-BE49-F238E27FC236}">
                <a16:creationId xmlns:a16="http://schemas.microsoft.com/office/drawing/2014/main" id="{66A2B8EA-9123-77FC-F234-18CE6271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747" y="1052203"/>
            <a:ext cx="1637331" cy="163733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F2F4E61-2EA2-67CC-97A1-17669CB8558C}"/>
              </a:ext>
            </a:extLst>
          </p:cNvPr>
          <p:cNvSpPr txBox="1"/>
          <p:nvPr/>
        </p:nvSpPr>
        <p:spPr>
          <a:xfrm>
            <a:off x="2236702" y="3158454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</a:rPr>
              <a:t>碳能量 （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CET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3F9BD5-2368-5D7A-1A13-DDF6E8D3DF40}"/>
              </a:ext>
            </a:extLst>
          </p:cNvPr>
          <p:cNvSpPr/>
          <p:nvPr/>
        </p:nvSpPr>
        <p:spPr>
          <a:xfrm>
            <a:off x="300039" y="5806530"/>
            <a:ext cx="5643562" cy="6888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Web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 碳足迹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3D1484B-A6DC-8215-5D9E-22C36CF643AC}"/>
              </a:ext>
            </a:extLst>
          </p:cNvPr>
          <p:cNvSpPr/>
          <p:nvPr/>
        </p:nvSpPr>
        <p:spPr>
          <a:xfrm>
            <a:off x="146072" y="4032474"/>
            <a:ext cx="5881370" cy="139036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89C9D31-6A6B-E5D6-3C2F-9ECBF467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9" y="4247651"/>
            <a:ext cx="954866" cy="940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76D565-AF6D-4E39-786D-343224F6E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874" y="4228928"/>
            <a:ext cx="951635" cy="95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65FA8C-75A7-3326-E2DD-25170730E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190" y="4243402"/>
            <a:ext cx="951635" cy="944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BD800B-F397-180E-3310-8539536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278" y="4242263"/>
            <a:ext cx="951635" cy="94670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47D57AE-928F-F802-9A6E-AC76012BEE36}"/>
              </a:ext>
            </a:extLst>
          </p:cNvPr>
          <p:cNvSpPr/>
          <p:nvPr/>
        </p:nvSpPr>
        <p:spPr>
          <a:xfrm>
            <a:off x="660400" y="481623"/>
            <a:ext cx="3302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F8C"/>
                </a:solidFill>
                <a:latin typeface="unset"/>
              </a:rPr>
              <a:t>Mate</a:t>
            </a:r>
            <a:r>
              <a:rPr lang="zh-CN" altLang="en-US" sz="2800" b="1" dirty="0">
                <a:solidFill>
                  <a:srgbClr val="127F8C"/>
                </a:solidFill>
                <a:latin typeface="unset"/>
              </a:rPr>
              <a:t> </a:t>
            </a:r>
            <a:r>
              <a:rPr lang="en-US" altLang="zh-CN" sz="2800" b="1" dirty="0">
                <a:solidFill>
                  <a:srgbClr val="127F8C"/>
                </a:solidFill>
                <a:latin typeface="unset"/>
              </a:rPr>
              <a:t>Tree</a:t>
            </a:r>
            <a:r>
              <a:rPr lang="zh-CN" altLang="en-US" sz="2800" b="1" dirty="0">
                <a:solidFill>
                  <a:srgbClr val="127F8C"/>
                </a:solidFill>
                <a:latin typeface="unset"/>
              </a:rPr>
              <a:t>  理念框架</a:t>
            </a:r>
            <a:endParaRPr lang="zh-CN" altLang="en-US" sz="2800" b="1" dirty="0">
              <a:solidFill>
                <a:srgbClr val="127F8C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AE07B0F-6C5D-04DA-AE40-83FB67B02522}"/>
              </a:ext>
            </a:extLst>
          </p:cNvPr>
          <p:cNvSpPr/>
          <p:nvPr/>
        </p:nvSpPr>
        <p:spPr>
          <a:xfrm>
            <a:off x="7125092" y="2477588"/>
            <a:ext cx="2065748" cy="2009828"/>
          </a:xfrm>
          <a:prstGeom prst="ellipse">
            <a:avLst/>
          </a:prstGeom>
          <a:solidFill>
            <a:srgbClr val="45CAC7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游戏性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树的成长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0B96F3E-92DF-093D-F410-0B2DA65D79D3}"/>
              </a:ext>
            </a:extLst>
          </p:cNvPr>
          <p:cNvSpPr/>
          <p:nvPr/>
        </p:nvSpPr>
        <p:spPr>
          <a:xfrm>
            <a:off x="9228478" y="2721325"/>
            <a:ext cx="1586170" cy="152235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减碳活动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F857EF0-D3AA-8F25-8C91-E32404F30673}"/>
              </a:ext>
            </a:extLst>
          </p:cNvPr>
          <p:cNvSpPr/>
          <p:nvPr/>
        </p:nvSpPr>
        <p:spPr>
          <a:xfrm>
            <a:off x="6957469" y="4487416"/>
            <a:ext cx="1586170" cy="1522353"/>
          </a:xfrm>
          <a:prstGeom prst="ellipse">
            <a:avLst/>
          </a:prstGeom>
          <a:solidFill>
            <a:srgbClr val="00D4AB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社区玩法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614297F-EA5E-1272-A98C-06B3906130EF}"/>
              </a:ext>
            </a:extLst>
          </p:cNvPr>
          <p:cNvSpPr/>
          <p:nvPr/>
        </p:nvSpPr>
        <p:spPr>
          <a:xfrm>
            <a:off x="8524541" y="4100600"/>
            <a:ext cx="2275571" cy="2198009"/>
          </a:xfrm>
          <a:prstGeom prst="ellipse">
            <a:avLst/>
          </a:prstGeom>
          <a:solidFill>
            <a:srgbClr val="27AFAC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社交趣味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好友互助陪伴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4EBEEC-8A03-20AF-551A-103E80779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243" y="3106258"/>
            <a:ext cx="665448" cy="645484"/>
          </a:xfrm>
          <a:prstGeom prst="rect">
            <a:avLst/>
          </a:prstGeom>
        </p:spPr>
      </p:pic>
      <p:pic>
        <p:nvPicPr>
          <p:cNvPr id="28" name="图片 27" descr="花瓶里插着紫色的花&#10;&#10;描述已自动生成">
            <a:extLst>
              <a:ext uri="{FF2B5EF4-FFF2-40B4-BE49-F238E27FC236}">
                <a16:creationId xmlns:a16="http://schemas.microsoft.com/office/drawing/2014/main" id="{C7C9452F-E828-CC3B-3C34-36C705C8D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11" y="1005019"/>
            <a:ext cx="1684339" cy="1684339"/>
          </a:xfrm>
          <a:prstGeom prst="rect">
            <a:avLst/>
          </a:prstGeom>
        </p:spPr>
      </p:pic>
      <p:pic>
        <p:nvPicPr>
          <p:cNvPr id="29" name="图片 28" descr="花瓶里插着紫色的花&#10;&#10;中度可信度描述已自动生成">
            <a:extLst>
              <a:ext uri="{FF2B5EF4-FFF2-40B4-BE49-F238E27FC236}">
                <a16:creationId xmlns:a16="http://schemas.microsoft.com/office/drawing/2014/main" id="{6B1BDD20-60B6-6F2F-3D6C-881F3BE0E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8261" y="780365"/>
            <a:ext cx="1922898" cy="1922898"/>
          </a:xfrm>
          <a:prstGeom prst="rect">
            <a:avLst/>
          </a:prstGeom>
        </p:spPr>
      </p:pic>
      <p:sp>
        <p:nvSpPr>
          <p:cNvPr id="8" name="虚尾箭头 7">
            <a:extLst>
              <a:ext uri="{FF2B5EF4-FFF2-40B4-BE49-F238E27FC236}">
                <a16:creationId xmlns:a16="http://schemas.microsoft.com/office/drawing/2014/main" id="{781311D1-5E36-815B-EF5A-09BC2FD0D8EC}"/>
              </a:ext>
            </a:extLst>
          </p:cNvPr>
          <p:cNvSpPr/>
          <p:nvPr/>
        </p:nvSpPr>
        <p:spPr>
          <a:xfrm rot="16200000">
            <a:off x="2844103" y="3720316"/>
            <a:ext cx="392842" cy="477144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虚尾箭头 31">
            <a:extLst>
              <a:ext uri="{FF2B5EF4-FFF2-40B4-BE49-F238E27FC236}">
                <a16:creationId xmlns:a16="http://schemas.microsoft.com/office/drawing/2014/main" id="{F81E9250-B2ED-78F6-B59E-5233FC1E867F}"/>
              </a:ext>
            </a:extLst>
          </p:cNvPr>
          <p:cNvSpPr/>
          <p:nvPr/>
        </p:nvSpPr>
        <p:spPr>
          <a:xfrm rot="5400000">
            <a:off x="2844103" y="5283458"/>
            <a:ext cx="392842" cy="477144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虚尾箭头 32">
            <a:extLst>
              <a:ext uri="{FF2B5EF4-FFF2-40B4-BE49-F238E27FC236}">
                <a16:creationId xmlns:a16="http://schemas.microsoft.com/office/drawing/2014/main" id="{102DE8F4-C291-2A32-91DF-2B4264EC5D0F}"/>
              </a:ext>
            </a:extLst>
          </p:cNvPr>
          <p:cNvSpPr/>
          <p:nvPr/>
        </p:nvSpPr>
        <p:spPr>
          <a:xfrm rot="16200000">
            <a:off x="2844103" y="2634616"/>
            <a:ext cx="392842" cy="477144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945CC3-8FEF-B590-2FF2-6438E8D5C20F}"/>
              </a:ext>
            </a:extLst>
          </p:cNvPr>
          <p:cNvGrpSpPr/>
          <p:nvPr/>
        </p:nvGrpSpPr>
        <p:grpSpPr>
          <a:xfrm>
            <a:off x="6651647" y="1089024"/>
            <a:ext cx="4683760" cy="1191132"/>
            <a:chOff x="6651647" y="1089024"/>
            <a:chExt cx="4683760" cy="11911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94DCF27-F5F9-A9CF-D446-BBD32FAD7E2E}"/>
                </a:ext>
              </a:extLst>
            </p:cNvPr>
            <p:cNvSpPr txBox="1"/>
            <p:nvPr/>
          </p:nvSpPr>
          <p:spPr>
            <a:xfrm>
              <a:off x="6755787" y="1175338"/>
              <a:ext cx="44088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127F8C"/>
                  </a:solidFill>
                </a:rPr>
                <a:t>【理念】</a:t>
              </a:r>
            </a:p>
            <a:p>
              <a:pPr algn="ctr"/>
              <a:r>
                <a:rPr kumimoji="1" lang="zh-CN" altLang="en-US" sz="2000" dirty="0">
                  <a:solidFill>
                    <a:srgbClr val="127F8C"/>
                  </a:solidFill>
                </a:rPr>
                <a:t>游戏化方式让大家参与低碳生活中</a:t>
              </a:r>
              <a:endParaRPr kumimoji="1" lang="en-US" altLang="zh-CN" sz="2000" dirty="0">
                <a:solidFill>
                  <a:srgbClr val="127F8C"/>
                </a:solidFill>
              </a:endParaRPr>
            </a:p>
            <a:p>
              <a:pPr algn="ctr"/>
              <a:r>
                <a:rPr kumimoji="1" lang="zh-CN" altLang="en-US" sz="2000" dirty="0">
                  <a:solidFill>
                    <a:srgbClr val="127F8C"/>
                  </a:solidFill>
                </a:rPr>
                <a:t>构建低碳元宇宙</a:t>
              </a:r>
              <a:endParaRPr kumimoji="1" lang="en-US" altLang="zh-CN" sz="2000" dirty="0">
                <a:solidFill>
                  <a:srgbClr val="127F8C"/>
                </a:solidFill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D1A05CC2-E515-763A-5017-88E302FC59A9}"/>
                </a:ext>
              </a:extLst>
            </p:cNvPr>
            <p:cNvSpPr/>
            <p:nvPr/>
          </p:nvSpPr>
          <p:spPr>
            <a:xfrm>
              <a:off x="6651647" y="1089024"/>
              <a:ext cx="4683760" cy="1191132"/>
            </a:xfrm>
            <a:prstGeom prst="roundRect">
              <a:avLst>
                <a:gd name="adj" fmla="val 13445"/>
              </a:avLst>
            </a:prstGeom>
            <a:noFill/>
            <a:ln w="3175">
              <a:solidFill>
                <a:srgbClr val="1C9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8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 - 3">
            <a:extLst>
              <a:ext uri="{FF2B5EF4-FFF2-40B4-BE49-F238E27FC236}">
                <a16:creationId xmlns:a16="http://schemas.microsoft.com/office/drawing/2014/main" id="{9B122298-CDB2-9205-7079-D1716476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039955-6D36-A188-A225-23F20381A1ED}"/>
              </a:ext>
            </a:extLst>
          </p:cNvPr>
          <p:cNvSpPr/>
          <p:nvPr/>
        </p:nvSpPr>
        <p:spPr>
          <a:xfrm>
            <a:off x="660400" y="353462"/>
            <a:ext cx="1859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F8C"/>
                </a:solidFill>
                <a:latin typeface="unset"/>
              </a:rPr>
              <a:t>DEMO</a:t>
            </a:r>
            <a:r>
              <a:rPr lang="zh-CN" altLang="en-US" sz="2800" b="1" dirty="0">
                <a:solidFill>
                  <a:srgbClr val="127F8C"/>
                </a:solidFill>
                <a:latin typeface="unset"/>
              </a:rPr>
              <a:t>演示</a:t>
            </a:r>
            <a:endParaRPr lang="zh-CN" altLang="en-US" sz="2800" b="1" dirty="0">
              <a:solidFill>
                <a:srgbClr val="127F8C"/>
              </a:solidFill>
            </a:endParaRPr>
          </a:p>
        </p:txBody>
      </p:sp>
      <p:pic>
        <p:nvPicPr>
          <p:cNvPr id="3" name="20220611 黑客松中文_6.mp4" descr="20220611 黑客松中文_6.mp4">
            <a:hlinkClick r:id="" action="ppaction://media"/>
            <a:extLst>
              <a:ext uri="{FF2B5EF4-FFF2-40B4-BE49-F238E27FC236}">
                <a16:creationId xmlns:a16="http://schemas.microsoft.com/office/drawing/2014/main" id="{5D5B5B7B-C5D3-E704-505D-383DE9860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025" y="960584"/>
            <a:ext cx="9572625" cy="5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4 - 3">
            <a:extLst>
              <a:ext uri="{FF2B5EF4-FFF2-40B4-BE49-F238E27FC236}">
                <a16:creationId xmlns:a16="http://schemas.microsoft.com/office/drawing/2014/main" id="{C1D618FC-BAC0-97BC-E124-05224AF3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6F29DE7-603C-8593-C453-03B3F54969AA}"/>
              </a:ext>
            </a:extLst>
          </p:cNvPr>
          <p:cNvSpPr/>
          <p:nvPr/>
        </p:nvSpPr>
        <p:spPr>
          <a:xfrm>
            <a:off x="731706" y="1054770"/>
            <a:ext cx="3369614" cy="874295"/>
          </a:xfrm>
          <a:prstGeom prst="rect">
            <a:avLst/>
          </a:prstGeom>
          <a:solidFill>
            <a:srgbClr val="00D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2A2DDB-C833-EE7E-346F-572B9742D049}"/>
              </a:ext>
            </a:extLst>
          </p:cNvPr>
          <p:cNvSpPr/>
          <p:nvPr/>
        </p:nvSpPr>
        <p:spPr>
          <a:xfrm>
            <a:off x="737942" y="1929449"/>
            <a:ext cx="3363378" cy="4556342"/>
          </a:xfrm>
          <a:prstGeom prst="rect">
            <a:avLst/>
          </a:prstGeom>
          <a:noFill/>
          <a:ln>
            <a:solidFill>
              <a:srgbClr val="45C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8C77A8-18DC-DD2B-3CAF-A874B89A71B3}"/>
              </a:ext>
            </a:extLst>
          </p:cNvPr>
          <p:cNvSpPr/>
          <p:nvPr/>
        </p:nvSpPr>
        <p:spPr>
          <a:xfrm>
            <a:off x="737943" y="1315273"/>
            <a:ext cx="3363377" cy="32624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丰富可玩性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CN" sz="2000" b="1" dirty="0"/>
          </a:p>
          <a:p>
            <a:r>
              <a:rPr kumimoji="1" lang="zh-CN" altLang="en-US" b="1" dirty="0">
                <a:solidFill>
                  <a:srgbClr val="27AFAC"/>
                </a:solidFill>
              </a:rPr>
              <a:t>丰富的游戏玩法： 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树的成长性，比如宠物、森林、土地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CN" dirty="0">
              <a:solidFill>
                <a:srgbClr val="27AFAC"/>
              </a:solidFill>
            </a:endParaRPr>
          </a:p>
          <a:p>
            <a:r>
              <a:rPr kumimoji="1" lang="zh-CN" altLang="en-US" b="1" dirty="0">
                <a:solidFill>
                  <a:srgbClr val="27AFAC"/>
                </a:solidFill>
              </a:rPr>
              <a:t>丰富低碳生活场景：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接入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的低碳数据，二手市场交易数据、给环保基金会捐款等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CN" dirty="0">
              <a:solidFill>
                <a:srgbClr val="27AFAC"/>
              </a:solidFill>
            </a:endParaRPr>
          </a:p>
          <a:p>
            <a:r>
              <a:rPr kumimoji="1" lang="zh-CN" altLang="en-US" b="1" dirty="0">
                <a:solidFill>
                  <a:srgbClr val="27AFAC"/>
                </a:solidFill>
              </a:rPr>
              <a:t>游戏经济体系：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机制，更好的激励用户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1F559AD-8853-77C8-59EA-EA857513E36A}"/>
              </a:ext>
            </a:extLst>
          </p:cNvPr>
          <p:cNvSpPr/>
          <p:nvPr/>
        </p:nvSpPr>
        <p:spPr>
          <a:xfrm>
            <a:off x="1499326" y="4838208"/>
            <a:ext cx="1821228" cy="1387079"/>
          </a:xfrm>
          <a:prstGeom prst="roundRect">
            <a:avLst>
              <a:gd name="adj" fmla="val 4733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630F71-AB25-5EF2-60C4-042AA9C3B3D3}"/>
              </a:ext>
            </a:extLst>
          </p:cNvPr>
          <p:cNvGrpSpPr/>
          <p:nvPr/>
        </p:nvGrpSpPr>
        <p:grpSpPr>
          <a:xfrm>
            <a:off x="4513180" y="1054770"/>
            <a:ext cx="3544866" cy="5430637"/>
            <a:chOff x="4513180" y="1054770"/>
            <a:chExt cx="3544866" cy="54306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9F34C1-A97B-E3E9-9701-970502FB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8956" y="5362216"/>
              <a:ext cx="2521581" cy="892676"/>
            </a:xfrm>
            <a:prstGeom prst="roundRect">
              <a:avLst>
                <a:gd name="adj" fmla="val 768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B40C5EF-EF61-3642-6DB1-AA870F0F9976}"/>
                </a:ext>
              </a:extLst>
            </p:cNvPr>
            <p:cNvSpPr/>
            <p:nvPr/>
          </p:nvSpPr>
          <p:spPr>
            <a:xfrm>
              <a:off x="4513180" y="1054770"/>
              <a:ext cx="3528824" cy="874295"/>
            </a:xfrm>
            <a:prstGeom prst="rect">
              <a:avLst/>
            </a:prstGeom>
            <a:solidFill>
              <a:srgbClr val="00D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FD09152-BBAD-8777-D60F-E9944049AFA3}"/>
                </a:ext>
              </a:extLst>
            </p:cNvPr>
            <p:cNvSpPr/>
            <p:nvPr/>
          </p:nvSpPr>
          <p:spPr>
            <a:xfrm>
              <a:off x="4523953" y="1929065"/>
              <a:ext cx="3493649" cy="4556342"/>
            </a:xfrm>
            <a:prstGeom prst="rect">
              <a:avLst/>
            </a:prstGeom>
            <a:noFill/>
            <a:ln>
              <a:solidFill>
                <a:srgbClr val="45CA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96BABA-863D-7B45-1E99-3C9AF6921C5E}"/>
                </a:ext>
              </a:extLst>
            </p:cNvPr>
            <p:cNvSpPr/>
            <p:nvPr/>
          </p:nvSpPr>
          <p:spPr>
            <a:xfrm>
              <a:off x="4553622" y="1315273"/>
              <a:ext cx="3504424" cy="381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社区发展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sz="2000" dirty="0">
                <a:solidFill>
                  <a:srgbClr val="000000"/>
                </a:solidFill>
              </a:endParaRPr>
            </a:p>
            <a:p>
              <a:r>
                <a:rPr lang="zh-CN" altLang="en-US" b="1" dirty="0">
                  <a:solidFill>
                    <a:srgbClr val="27AFAC"/>
                  </a:solidFill>
                </a:rPr>
                <a:t>通用协议扩展性强：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NFT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树，可以在任何合约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协议中生长，不依赖于任何项目方引用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dirty="0">
                <a:solidFill>
                  <a:srgbClr val="27AFAC"/>
                </a:solidFill>
              </a:endParaRPr>
            </a:p>
            <a:p>
              <a:r>
                <a:rPr lang="zh-CN" altLang="en-US" b="1" dirty="0">
                  <a:solidFill>
                    <a:srgbClr val="27AFAC"/>
                  </a:solidFill>
                </a:rPr>
                <a:t>助力品牌方减碳</a:t>
              </a:r>
              <a:endParaRPr lang="en-US" altLang="zh-CN" b="1" dirty="0">
                <a:solidFill>
                  <a:srgbClr val="27AFAC"/>
                </a:solidFill>
              </a:endParaRPr>
            </a:p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为项目方提供服务支持，发动用户一起减碳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dirty="0">
                <a:solidFill>
                  <a:srgbClr val="27AFAC"/>
                </a:solidFill>
              </a:endParaRPr>
            </a:p>
            <a:p>
              <a:r>
                <a:rPr lang="zh-CN" altLang="en-US" b="1" dirty="0">
                  <a:solidFill>
                    <a:srgbClr val="27AFAC"/>
                  </a:solidFill>
                </a:rPr>
                <a:t>社区名片</a:t>
              </a:r>
              <a:r>
                <a:rPr lang="zh-CN" altLang="en-US" dirty="0">
                  <a:solidFill>
                    <a:srgbClr val="27AFAC"/>
                  </a:solidFill>
                </a:rPr>
                <a:t>：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社区互助与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pk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，社区树木整体状态将会成为社区名片，提高项目方的品牌美誉度</a:t>
              </a:r>
              <a:endPara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365D4E-2AA7-5F21-D03B-B3628790AEB3}"/>
              </a:ext>
            </a:extLst>
          </p:cNvPr>
          <p:cNvGrpSpPr/>
          <p:nvPr/>
        </p:nvGrpSpPr>
        <p:grpSpPr>
          <a:xfrm>
            <a:off x="8322401" y="1050195"/>
            <a:ext cx="3528824" cy="5435212"/>
            <a:chOff x="8322401" y="1050195"/>
            <a:chExt cx="3528824" cy="543521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738A760-D0B1-0029-9ECE-342D5627EBBF}"/>
                </a:ext>
              </a:extLst>
            </p:cNvPr>
            <p:cNvGrpSpPr/>
            <p:nvPr/>
          </p:nvGrpSpPr>
          <p:grpSpPr>
            <a:xfrm>
              <a:off x="9272337" y="4720775"/>
              <a:ext cx="1652337" cy="1493044"/>
              <a:chOff x="8155726" y="3869441"/>
              <a:chExt cx="4158275" cy="3175669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F464F720-C84D-698A-F9D5-E59E85A62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5726" y="3869441"/>
                <a:ext cx="4158275" cy="3175669"/>
              </a:xfrm>
              <a:prstGeom prst="roundRect">
                <a:avLst>
                  <a:gd name="adj" fmla="val 6367"/>
                </a:avLst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CA64E2-AB11-9E62-2F60-75C6A82A295F}"/>
                  </a:ext>
                </a:extLst>
              </p:cNvPr>
              <p:cNvSpPr/>
              <p:nvPr/>
            </p:nvSpPr>
            <p:spPr>
              <a:xfrm>
                <a:off x="9400674" y="4122821"/>
                <a:ext cx="1171073" cy="288758"/>
              </a:xfrm>
              <a:prstGeom prst="roundRect">
                <a:avLst/>
              </a:prstGeom>
              <a:solidFill>
                <a:srgbClr val="E3E7EB"/>
              </a:solidFill>
              <a:ln w="0">
                <a:solidFill>
                  <a:srgbClr val="E3E7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A644251-CD3F-EA20-4A39-B5240CF8406B}"/>
                  </a:ext>
                </a:extLst>
              </p:cNvPr>
              <p:cNvSpPr txBox="1"/>
              <p:nvPr/>
            </p:nvSpPr>
            <p:spPr>
              <a:xfrm>
                <a:off x="9243378" y="4082533"/>
                <a:ext cx="1642681" cy="441838"/>
              </a:xfrm>
              <a:prstGeom prst="round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800" dirty="0"/>
                  <a:t>个人碳简历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9546A63-37F3-C3AF-120C-948BC21CEE30}"/>
                </a:ext>
              </a:extLst>
            </p:cNvPr>
            <p:cNvSpPr/>
            <p:nvPr/>
          </p:nvSpPr>
          <p:spPr>
            <a:xfrm>
              <a:off x="8322401" y="1050195"/>
              <a:ext cx="3528824" cy="874295"/>
            </a:xfrm>
            <a:prstGeom prst="rect">
              <a:avLst/>
            </a:prstGeom>
            <a:solidFill>
              <a:srgbClr val="00D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683DE0C-DAAF-4CB2-85D8-ACDA8F8BA7D5}"/>
                </a:ext>
              </a:extLst>
            </p:cNvPr>
            <p:cNvSpPr/>
            <p:nvPr/>
          </p:nvSpPr>
          <p:spPr>
            <a:xfrm>
              <a:off x="8334649" y="1929065"/>
              <a:ext cx="3493649" cy="4556342"/>
            </a:xfrm>
            <a:prstGeom prst="rect">
              <a:avLst/>
            </a:prstGeom>
            <a:noFill/>
            <a:ln>
              <a:solidFill>
                <a:srgbClr val="45CA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96A1BF-6E79-3EBF-FB57-88AB38736E8E}"/>
                </a:ext>
              </a:extLst>
            </p:cNvPr>
            <p:cNvSpPr/>
            <p:nvPr/>
          </p:nvSpPr>
          <p:spPr>
            <a:xfrm>
              <a:off x="8486192" y="1326740"/>
              <a:ext cx="3212815" cy="326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个人碳简历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b="1" dirty="0">
                <a:solidFill>
                  <a:srgbClr val="000000"/>
                </a:solidFill>
              </a:endParaRPr>
            </a:p>
            <a:p>
              <a:r>
                <a:rPr kumimoji="1" lang="zh-CN" altLang="en-US" b="1" dirty="0">
                  <a:solidFill>
                    <a:srgbClr val="27AFAC"/>
                  </a:solidFill>
                </a:rPr>
                <a:t>个人</a:t>
              </a:r>
              <a:r>
                <a:rPr kumimoji="1" lang="en-US" altLang="zh-CN" b="1" dirty="0">
                  <a:solidFill>
                    <a:srgbClr val="27AFAC"/>
                  </a:solidFill>
                </a:rPr>
                <a:t>web3</a:t>
              </a:r>
              <a:r>
                <a:rPr kumimoji="1" lang="zh-CN" altLang="en-US" b="1" dirty="0">
                  <a:solidFill>
                    <a:srgbClr val="27AFAC"/>
                  </a:solidFill>
                </a:rPr>
                <a:t>碳简历：</a:t>
              </a:r>
              <a:r>
                <a:rPr kumimoji="1"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开放协议，可以被其他应用引用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b="1" dirty="0">
                <a:solidFill>
                  <a:srgbClr val="27AFAC"/>
                </a:solidFill>
              </a:endParaRPr>
            </a:p>
            <a:p>
              <a:endParaRPr lang="zh-CN" altLang="en-US" dirty="0">
                <a:solidFill>
                  <a:srgbClr val="27AFAC"/>
                </a:solidFill>
              </a:endParaRPr>
            </a:p>
            <a:p>
              <a:r>
                <a:rPr lang="zh-CN" altLang="en-US" b="1" dirty="0">
                  <a:solidFill>
                    <a:srgbClr val="27AFAC"/>
                  </a:solidFill>
                </a:rPr>
                <a:t>接入</a:t>
              </a:r>
              <a:r>
                <a:rPr lang="en-US" altLang="zh-CN" b="1" dirty="0">
                  <a:solidFill>
                    <a:srgbClr val="27AFAC"/>
                  </a:solidFill>
                </a:rPr>
                <a:t>DID</a:t>
              </a:r>
              <a:r>
                <a:rPr lang="zh-CN" altLang="en-US" b="1" dirty="0">
                  <a:solidFill>
                    <a:srgbClr val="27AFAC"/>
                  </a:solidFill>
                </a:rPr>
                <a:t>协议：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基于个人身份，集合了多条链、多个钱包地址、多个低碳场景的碳账户</a:t>
              </a:r>
            </a:p>
            <a:p>
              <a:endParaRPr kumimoji="1" lang="en-US" altLang="zh-CN" sz="2000" dirty="0"/>
            </a:p>
            <a:p>
              <a:endParaRPr kumimoji="1" lang="en-US" altLang="zh-CN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8A01F6A8-8DA3-21CF-73D7-1695B940EF27}"/>
              </a:ext>
            </a:extLst>
          </p:cNvPr>
          <p:cNvSpPr/>
          <p:nvPr/>
        </p:nvSpPr>
        <p:spPr>
          <a:xfrm>
            <a:off x="660400" y="353462"/>
            <a:ext cx="241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7F8C"/>
                </a:solidFill>
                <a:latin typeface="unset"/>
              </a:rPr>
              <a:t>更多设计构想</a:t>
            </a:r>
            <a:endParaRPr lang="zh-CN" altLang="en-US" sz="2800" b="1" dirty="0">
              <a:solidFill>
                <a:srgbClr val="127F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 71" descr="A4 - 3">
            <a:extLst>
              <a:ext uri="{FF2B5EF4-FFF2-40B4-BE49-F238E27FC236}">
                <a16:creationId xmlns:a16="http://schemas.microsoft.com/office/drawing/2014/main" id="{CFF69D0B-BDFC-B2EE-2893-508CB5A8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sp>
        <p:nvSpPr>
          <p:cNvPr id="37" name="箭头: 左右 36">
            <a:extLst>
              <a:ext uri="{FF2B5EF4-FFF2-40B4-BE49-F238E27FC236}">
                <a16:creationId xmlns:a16="http://schemas.microsoft.com/office/drawing/2014/main" id="{9D1813FE-1712-F1F2-ADFB-961B126BB09F}"/>
              </a:ext>
            </a:extLst>
          </p:cNvPr>
          <p:cNvSpPr/>
          <p:nvPr/>
        </p:nvSpPr>
        <p:spPr>
          <a:xfrm rot="5400000">
            <a:off x="7209236" y="2223092"/>
            <a:ext cx="2396063" cy="596903"/>
          </a:xfrm>
          <a:prstGeom prst="left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0D1AA1F-D874-EDFA-69A0-B3C12A3E9EDF}"/>
              </a:ext>
            </a:extLst>
          </p:cNvPr>
          <p:cNvSpPr/>
          <p:nvPr/>
        </p:nvSpPr>
        <p:spPr>
          <a:xfrm>
            <a:off x="5573053" y="5683840"/>
            <a:ext cx="762000" cy="433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block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6AD7997-8F51-A15D-A388-85585C924D01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6335053" y="5900582"/>
            <a:ext cx="2878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58C0A4C-AA9F-C256-FF02-DC4F7BBD30EA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7384919" y="5900582"/>
            <a:ext cx="3556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E90A863-C431-223F-E569-F37C78988398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8502521" y="5900582"/>
            <a:ext cx="355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7FD4CFE-85A3-7178-1906-BF9C4DEB00BD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9620121" y="5892115"/>
            <a:ext cx="423332" cy="84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C88D50A-CE12-3CF1-AE23-314D64B066B9}"/>
              </a:ext>
            </a:extLst>
          </p:cNvPr>
          <p:cNvSpPr/>
          <p:nvPr/>
        </p:nvSpPr>
        <p:spPr>
          <a:xfrm>
            <a:off x="4905880" y="4095492"/>
            <a:ext cx="971973" cy="47128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Tree Contract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27274E15-18BB-8BCF-25A1-837023F82872}"/>
              </a:ext>
            </a:extLst>
          </p:cNvPr>
          <p:cNvSpPr/>
          <p:nvPr/>
        </p:nvSpPr>
        <p:spPr>
          <a:xfrm>
            <a:off x="6622919" y="5683840"/>
            <a:ext cx="762000" cy="433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block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08F20F3-6406-B30E-6DF8-C7160C475CF8}"/>
              </a:ext>
            </a:extLst>
          </p:cNvPr>
          <p:cNvSpPr/>
          <p:nvPr/>
        </p:nvSpPr>
        <p:spPr>
          <a:xfrm>
            <a:off x="8858121" y="5683840"/>
            <a:ext cx="762000" cy="433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block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3695D43-CD38-8391-4A7D-1DFDFF6FB385}"/>
              </a:ext>
            </a:extLst>
          </p:cNvPr>
          <p:cNvSpPr/>
          <p:nvPr/>
        </p:nvSpPr>
        <p:spPr>
          <a:xfrm>
            <a:off x="7740521" y="5683840"/>
            <a:ext cx="762000" cy="433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block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A7F00AF-3AFE-0A89-3231-99CF20EFE7EF}"/>
              </a:ext>
            </a:extLst>
          </p:cNvPr>
          <p:cNvSpPr/>
          <p:nvPr/>
        </p:nvSpPr>
        <p:spPr>
          <a:xfrm>
            <a:off x="10043453" y="5675373"/>
            <a:ext cx="762000" cy="433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block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5549F00-0DC5-14B8-D912-E25A3FF2FA0C}"/>
              </a:ext>
            </a:extLst>
          </p:cNvPr>
          <p:cNvSpPr txBox="1"/>
          <p:nvPr/>
        </p:nvSpPr>
        <p:spPr>
          <a:xfrm>
            <a:off x="7147854" y="6200305"/>
            <a:ext cx="269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444444"/>
                </a:solidFill>
                <a:effectLst/>
                <a:latin typeface="system-ui"/>
              </a:rPr>
              <a:t>Godwoken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system-ui"/>
              </a:rPr>
              <a:t> blockchain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FA0DA7C9-6ED7-34C5-EB9E-FB8FD82AA1EF}"/>
              </a:ext>
            </a:extLst>
          </p:cNvPr>
          <p:cNvSpPr/>
          <p:nvPr/>
        </p:nvSpPr>
        <p:spPr>
          <a:xfrm>
            <a:off x="5984997" y="4915065"/>
            <a:ext cx="4273047" cy="4961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Ethereum Virtual Machine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63072FB-99F4-7678-3AF5-80A0247B84D0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>
          <a:xfrm>
            <a:off x="8121521" y="5411216"/>
            <a:ext cx="0" cy="2726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6D8087C-2660-4223-5CC3-2D6A83586261}"/>
              </a:ext>
            </a:extLst>
          </p:cNvPr>
          <p:cNvSpPr/>
          <p:nvPr/>
        </p:nvSpPr>
        <p:spPr>
          <a:xfrm>
            <a:off x="6130705" y="4092104"/>
            <a:ext cx="1508215" cy="49953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Carbon Emission Contract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2CDA86E-80A7-1098-4998-9AA460B5E2E0}"/>
              </a:ext>
            </a:extLst>
          </p:cNvPr>
          <p:cNvSpPr/>
          <p:nvPr/>
        </p:nvSpPr>
        <p:spPr>
          <a:xfrm>
            <a:off x="8951796" y="4073480"/>
            <a:ext cx="1355817" cy="50176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Carbon Energy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Contract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356783C-9224-6284-13FA-08E585343C3C}"/>
              </a:ext>
            </a:extLst>
          </p:cNvPr>
          <p:cNvSpPr/>
          <p:nvPr/>
        </p:nvSpPr>
        <p:spPr>
          <a:xfrm>
            <a:off x="7829114" y="4092107"/>
            <a:ext cx="935870" cy="474676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Core Contract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BC273FC9-ED43-742A-7D86-88C637093A9F}"/>
              </a:ext>
            </a:extLst>
          </p:cNvPr>
          <p:cNvCxnSpPr>
            <a:cxnSpLocks/>
            <a:stCxn id="43" idx="2"/>
            <a:endCxn id="49" idx="1"/>
          </p:cNvCxnSpPr>
          <p:nvPr/>
        </p:nvCxnSpPr>
        <p:spPr>
          <a:xfrm rot="16200000" flipH="1">
            <a:off x="5390252" y="4568395"/>
            <a:ext cx="596361" cy="593130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69FF100-4BF4-3C53-D2CB-B4EBBF62BBCD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297049" y="4566783"/>
            <a:ext cx="0" cy="36352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2B4C68E-0BA4-0960-264D-31A6E676695F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6884813" y="4591638"/>
            <a:ext cx="5080" cy="3251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FBFE91E-159E-C393-0FD1-F3390DE50A6B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523360" y="3096425"/>
            <a:ext cx="812800" cy="5283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extLst>
              <a:ext uri="{FF2B5EF4-FFF2-40B4-BE49-F238E27FC236}">
                <a16:creationId xmlns:a16="http://schemas.microsoft.com/office/drawing/2014/main" id="{27A9E01A-4AB5-0BF2-6272-193D63EF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70" y="4610265"/>
            <a:ext cx="2685826" cy="192024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4FA6BEA4-B088-53DC-148D-415A528B1E2C}"/>
              </a:ext>
            </a:extLst>
          </p:cNvPr>
          <p:cNvSpPr/>
          <p:nvPr/>
        </p:nvSpPr>
        <p:spPr>
          <a:xfrm>
            <a:off x="1050160" y="3340265"/>
            <a:ext cx="1473200" cy="5689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6985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nft.storage</a:t>
            </a:r>
            <a:endParaRPr lang="zh-CN" altLang="en-US" dirty="0"/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0D5670A7-CA3C-0BA1-D3DA-EC84D3EC2849}"/>
              </a:ext>
            </a:extLst>
          </p:cNvPr>
          <p:cNvSpPr/>
          <p:nvPr/>
        </p:nvSpPr>
        <p:spPr>
          <a:xfrm>
            <a:off x="1619120" y="3919385"/>
            <a:ext cx="396240" cy="70104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DC58754-7F58-5507-C2BE-904E101FD4DE}"/>
              </a:ext>
            </a:extLst>
          </p:cNvPr>
          <p:cNvCxnSpPr>
            <a:cxnSpLocks/>
            <a:stCxn id="43" idx="0"/>
            <a:endCxn id="67" idx="2"/>
          </p:cNvCxnSpPr>
          <p:nvPr/>
        </p:nvCxnSpPr>
        <p:spPr>
          <a:xfrm flipH="1" flipV="1">
            <a:off x="4575680" y="3086265"/>
            <a:ext cx="816187" cy="10092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A46C7382-51EE-0214-9728-DCBBB19CB0D1}"/>
              </a:ext>
            </a:extLst>
          </p:cNvPr>
          <p:cNvSpPr/>
          <p:nvPr/>
        </p:nvSpPr>
        <p:spPr>
          <a:xfrm>
            <a:off x="2592787" y="514092"/>
            <a:ext cx="6976534" cy="741680"/>
          </a:xfrm>
          <a:prstGeom prst="rect">
            <a:avLst/>
          </a:prstGeom>
          <a:solidFill>
            <a:srgbClr val="127F8C"/>
          </a:solidFill>
          <a:scene3d>
            <a:camera prst="orthographicFront"/>
            <a:lightRig rig="threePt" dir="t"/>
          </a:scene3d>
          <a:sp3d>
            <a:bevelT w="6985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Meta Tree DAPP</a:t>
            </a:r>
            <a:endParaRPr lang="zh-CN" altLang="en-US" dirty="0"/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3E5318DF-D7FC-E394-D615-AEB6997062FD}"/>
              </a:ext>
            </a:extLst>
          </p:cNvPr>
          <p:cNvCxnSpPr>
            <a:cxnSpLocks/>
            <a:stCxn id="62" idx="1"/>
            <a:endCxn id="59" idx="0"/>
          </p:cNvCxnSpPr>
          <p:nvPr/>
        </p:nvCxnSpPr>
        <p:spPr>
          <a:xfrm rot="10800000" flipV="1">
            <a:off x="1786761" y="884931"/>
            <a:ext cx="806027" cy="245533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5D73DF0-935A-DA13-8B0B-058CEB0A5335}"/>
              </a:ext>
            </a:extLst>
          </p:cNvPr>
          <p:cNvSpPr txBox="1"/>
          <p:nvPr/>
        </p:nvSpPr>
        <p:spPr>
          <a:xfrm>
            <a:off x="833413" y="1218519"/>
            <a:ext cx="1886373" cy="646331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120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、读取</a:t>
            </a:r>
            <a:r>
              <a:rPr lang="en-US" altLang="zh-CN" dirty="0">
                <a:solidFill>
                  <a:schemeClr val="tx1"/>
                </a:solidFill>
              </a:rPr>
              <a:t>Tree </a:t>
            </a:r>
            <a:r>
              <a:rPr lang="en-US" altLang="zh-CN" dirty="0" err="1">
                <a:solidFill>
                  <a:schemeClr val="tx1"/>
                </a:solidFill>
              </a:rPr>
              <a:t>nft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 err="1">
                <a:solidFill>
                  <a:schemeClr val="tx1"/>
                </a:solidFill>
              </a:rPr>
              <a:t>json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、读取</a:t>
            </a:r>
            <a:r>
              <a:rPr lang="en-US" altLang="zh-CN" dirty="0">
                <a:solidFill>
                  <a:schemeClr val="tx1"/>
                </a:solidFill>
              </a:rPr>
              <a:t>Tree </a:t>
            </a:r>
            <a:r>
              <a:rPr lang="en-US" altLang="zh-CN" dirty="0" err="1">
                <a:solidFill>
                  <a:schemeClr val="tx1"/>
                </a:solidFill>
              </a:rPr>
              <a:t>nft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image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、存入玩家寄语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227B2C7-4C17-3A54-2F91-ED34A7F40FD3}"/>
              </a:ext>
            </a:extLst>
          </p:cNvPr>
          <p:cNvSpPr/>
          <p:nvPr/>
        </p:nvSpPr>
        <p:spPr>
          <a:xfrm>
            <a:off x="4675586" y="3777145"/>
            <a:ext cx="7103533" cy="274320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50A495C-1C75-FB91-84DC-195DFC41EE4B}"/>
              </a:ext>
            </a:extLst>
          </p:cNvPr>
          <p:cNvSpPr txBox="1"/>
          <p:nvPr/>
        </p:nvSpPr>
        <p:spPr>
          <a:xfrm>
            <a:off x="7479747" y="232426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与合约数据交互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249AC3A-2125-B9B3-DAC6-618A78116C7F}"/>
              </a:ext>
            </a:extLst>
          </p:cNvPr>
          <p:cNvSpPr/>
          <p:nvPr/>
        </p:nvSpPr>
        <p:spPr>
          <a:xfrm>
            <a:off x="2452240" y="1806105"/>
            <a:ext cx="4246880" cy="128016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"</a:t>
            </a:r>
            <a:r>
              <a:rPr lang="en-US" altLang="zh-CN" sz="12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largeStatusImage</a:t>
            </a: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":"https://nftstorage.link/ipfs/baf...",</a:t>
            </a:r>
          </a:p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"</a:t>
            </a:r>
            <a:r>
              <a:rPr lang="en-US" altLang="zh-CN" sz="12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rarity":"legend</a:t>
            </a: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</a:p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…….</a:t>
            </a:r>
          </a:p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}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97D1CD4-1C9A-C7F5-B6DC-C01532533780}"/>
              </a:ext>
            </a:extLst>
          </p:cNvPr>
          <p:cNvSpPr/>
          <p:nvPr/>
        </p:nvSpPr>
        <p:spPr>
          <a:xfrm>
            <a:off x="10513052" y="4076867"/>
            <a:ext cx="1020536" cy="4814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Access Contract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0566379-24DD-0B85-6B71-0BA743413EDB}"/>
              </a:ext>
            </a:extLst>
          </p:cNvPr>
          <p:cNvCxnSpPr>
            <a:cxnSpLocks/>
          </p:cNvCxnSpPr>
          <p:nvPr/>
        </p:nvCxnSpPr>
        <p:spPr>
          <a:xfrm>
            <a:off x="9534879" y="4583172"/>
            <a:ext cx="5080" cy="3251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E05DE048-869F-7A00-7E18-36371297DEBE}"/>
              </a:ext>
            </a:extLst>
          </p:cNvPr>
          <p:cNvCxnSpPr>
            <a:cxnSpLocks/>
            <a:stCxn id="68" idx="2"/>
            <a:endCxn id="49" idx="3"/>
          </p:cNvCxnSpPr>
          <p:nvPr/>
        </p:nvCxnSpPr>
        <p:spPr>
          <a:xfrm rot="5400000">
            <a:off x="10338269" y="4478090"/>
            <a:ext cx="604826" cy="765276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351111B-8B9B-3596-5589-2C1C9E87E828}"/>
              </a:ext>
            </a:extLst>
          </p:cNvPr>
          <p:cNvSpPr txBox="1"/>
          <p:nvPr/>
        </p:nvSpPr>
        <p:spPr>
          <a:xfrm>
            <a:off x="504825" y="21907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27F8C"/>
                </a:solidFill>
                <a:latin typeface="unset"/>
              </a:defRPr>
            </a:lvl1pPr>
          </a:lstStyle>
          <a:p>
            <a:r>
              <a:rPr lang="en-US" altLang="zh-CN" dirty="0"/>
              <a:t>DAPP</a:t>
            </a:r>
            <a:r>
              <a:rPr lang="zh-CN" altLang="en-US" dirty="0"/>
              <a:t>架构图</a:t>
            </a:r>
          </a:p>
        </p:txBody>
      </p:sp>
    </p:spTree>
    <p:extLst>
      <p:ext uri="{BB962C8B-B14F-4D97-AF65-F5344CB8AC3E}">
        <p14:creationId xmlns:p14="http://schemas.microsoft.com/office/powerpoint/2010/main" val="266248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 - 3">
            <a:extLst>
              <a:ext uri="{FF2B5EF4-FFF2-40B4-BE49-F238E27FC236}">
                <a16:creationId xmlns:a16="http://schemas.microsoft.com/office/drawing/2014/main" id="{2A608138-3ACB-80DA-16BB-7EF813F11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1FFFA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D29FEB-376E-7BEE-CC9F-32A916B5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23" y="981516"/>
            <a:ext cx="8114754" cy="52110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14C4F9-67D7-9739-6660-5545962F9506}"/>
              </a:ext>
            </a:extLst>
          </p:cNvPr>
          <p:cNvSpPr txBox="1"/>
          <p:nvPr/>
        </p:nvSpPr>
        <p:spPr>
          <a:xfrm>
            <a:off x="740352" y="50548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27F8C"/>
                </a:solidFill>
                <a:latin typeface="unset"/>
              </a:defRPr>
            </a:lvl1pPr>
          </a:lstStyle>
          <a:p>
            <a:r>
              <a:rPr lang="zh-CN" altLang="en-US" dirty="0"/>
              <a:t>合约架构图</a:t>
            </a:r>
          </a:p>
        </p:txBody>
      </p:sp>
    </p:spTree>
    <p:extLst>
      <p:ext uri="{BB962C8B-B14F-4D97-AF65-F5344CB8AC3E}">
        <p14:creationId xmlns:p14="http://schemas.microsoft.com/office/powerpoint/2010/main" val="192722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3A8A07-35A4-1E0D-D936-EE83E0E7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00" y="1243012"/>
            <a:ext cx="3178026" cy="4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737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2NmNmYTE1ZjY5YTBhZTg0YTJlNjEwOGQ5ZWI2Z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D4AB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1541</Words>
  <Application>Microsoft Macintosh PowerPoint</Application>
  <PresentationFormat>宽屏</PresentationFormat>
  <Paragraphs>133</Paragraphs>
  <Slides>10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方正兰亭圆_GBK_粗</vt:lpstr>
      <vt:lpstr>微软雅黑</vt:lpstr>
      <vt:lpstr>Heiti SC Light</vt:lpstr>
      <vt:lpstr>system-ui</vt:lpstr>
      <vt:lpstr>unset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260</cp:revision>
  <dcterms:created xsi:type="dcterms:W3CDTF">2019-06-19T02:08:00Z</dcterms:created>
  <dcterms:modified xsi:type="dcterms:W3CDTF">2022-06-11T16:19:59Z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357D620779224FAEBBEC1D9A08169F81</vt:lpwstr>
  </property>
</Properties>
</file>